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17" r:id="rId4"/>
    <p:sldMasterId id="2147483850" r:id="rId5"/>
    <p:sldMasterId id="2147483894" r:id="rId6"/>
  </p:sldMasterIdLst>
  <p:notesMasterIdLst>
    <p:notesMasterId r:id="rId65"/>
  </p:notesMasterIdLst>
  <p:handoutMasterIdLst>
    <p:handoutMasterId r:id="rId66"/>
  </p:handoutMasterIdLst>
  <p:sldIdLst>
    <p:sldId id="289" r:id="rId7"/>
    <p:sldId id="256" r:id="rId8"/>
    <p:sldId id="797" r:id="rId9"/>
    <p:sldId id="820" r:id="rId10"/>
    <p:sldId id="333" r:id="rId11"/>
    <p:sldId id="330" r:id="rId12"/>
    <p:sldId id="331" r:id="rId13"/>
    <p:sldId id="332" r:id="rId14"/>
    <p:sldId id="328" r:id="rId15"/>
    <p:sldId id="329" r:id="rId16"/>
    <p:sldId id="334" r:id="rId17"/>
    <p:sldId id="335" r:id="rId18"/>
    <p:sldId id="281" r:id="rId19"/>
    <p:sldId id="291" r:id="rId20"/>
    <p:sldId id="336" r:id="rId21"/>
    <p:sldId id="795" r:id="rId22"/>
    <p:sldId id="799" r:id="rId23"/>
    <p:sldId id="794" r:id="rId24"/>
    <p:sldId id="287" r:id="rId25"/>
    <p:sldId id="798" r:id="rId26"/>
    <p:sldId id="842" r:id="rId27"/>
    <p:sldId id="793" r:id="rId28"/>
    <p:sldId id="786" r:id="rId29"/>
    <p:sldId id="796" r:id="rId30"/>
    <p:sldId id="787" r:id="rId31"/>
    <p:sldId id="789" r:id="rId32"/>
    <p:sldId id="790" r:id="rId33"/>
    <p:sldId id="819" r:id="rId34"/>
    <p:sldId id="821" r:id="rId35"/>
    <p:sldId id="800" r:id="rId36"/>
    <p:sldId id="801" r:id="rId37"/>
    <p:sldId id="804" r:id="rId38"/>
    <p:sldId id="809" r:id="rId39"/>
    <p:sldId id="805" r:id="rId40"/>
    <p:sldId id="808" r:id="rId41"/>
    <p:sldId id="810" r:id="rId42"/>
    <p:sldId id="806" r:id="rId43"/>
    <p:sldId id="811" r:id="rId44"/>
    <p:sldId id="812" r:id="rId45"/>
    <p:sldId id="807" r:id="rId46"/>
    <p:sldId id="817" r:id="rId47"/>
    <p:sldId id="816" r:id="rId48"/>
    <p:sldId id="818" r:id="rId49"/>
    <p:sldId id="802" r:id="rId50"/>
    <p:sldId id="824" r:id="rId51"/>
    <p:sldId id="826" r:id="rId52"/>
    <p:sldId id="827" r:id="rId53"/>
    <p:sldId id="828" r:id="rId54"/>
    <p:sldId id="829" r:id="rId55"/>
    <p:sldId id="834" r:id="rId56"/>
    <p:sldId id="838" r:id="rId57"/>
    <p:sldId id="840" r:id="rId58"/>
    <p:sldId id="841" r:id="rId59"/>
    <p:sldId id="822" r:id="rId60"/>
    <p:sldId id="823" r:id="rId61"/>
    <p:sldId id="837" r:id="rId62"/>
    <p:sldId id="839" r:id="rId63"/>
    <p:sldId id="825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82">
          <p15:clr>
            <a:srgbClr val="A4A3A4"/>
          </p15:clr>
        </p15:guide>
        <p15:guide id="3" orient="horz" pos="888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orient="horz" pos="127">
          <p15:clr>
            <a:srgbClr val="A4A3A4"/>
          </p15:clr>
        </p15:guide>
        <p15:guide id="6" orient="horz" pos="4319">
          <p15:clr>
            <a:srgbClr val="A4A3A4"/>
          </p15:clr>
        </p15:guide>
        <p15:guide id="7" orient="horz" pos="4200" userDrawn="1">
          <p15:clr>
            <a:srgbClr val="A4A3A4"/>
          </p15:clr>
        </p15:guide>
        <p15:guide id="8" pos="2886">
          <p15:clr>
            <a:srgbClr val="A4A3A4"/>
          </p15:clr>
        </p15:guide>
        <p15:guide id="9" pos="286">
          <p15:clr>
            <a:srgbClr val="A4A3A4"/>
          </p15:clr>
        </p15:guide>
        <p15:guide id="10" pos="5496" userDrawn="1">
          <p15:clr>
            <a:srgbClr val="A4A3A4"/>
          </p15:clr>
        </p15:guide>
        <p15:guide id="11" pos="2928" userDrawn="1">
          <p15:clr>
            <a:srgbClr val="A4A3A4"/>
          </p15:clr>
        </p15:guide>
        <p15:guide id="12" pos="28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FFE600"/>
    <a:srgbClr val="660066"/>
    <a:srgbClr val="2E2E38"/>
    <a:srgbClr val="000000"/>
    <a:srgbClr val="C4C4CD"/>
    <a:srgbClr val="747480"/>
    <a:srgbClr val="333333"/>
    <a:srgbClr val="DEB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DF85A-7548-48F1-81A6-FCE8408D0C3D}" v="1" dt="2020-11-08T05:01:05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70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284" y="48"/>
      </p:cViewPr>
      <p:guideLst>
        <p:guide orient="horz" pos="2160"/>
        <p:guide orient="horz" pos="682"/>
        <p:guide orient="horz" pos="888"/>
        <p:guide orient="horz" pos="3861"/>
        <p:guide orient="horz" pos="127"/>
        <p:guide orient="horz" pos="4319"/>
        <p:guide orient="horz" pos="4200"/>
        <p:guide pos="2886"/>
        <p:guide pos="286"/>
        <p:guide pos="5496"/>
        <p:guide pos="2928"/>
        <p:guide pos="28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776"/>
    </p:cViewPr>
  </p:sorterViewPr>
  <p:notesViewPr>
    <p:cSldViewPr snapToGrid="0" snapToObjects="1" showGuides="1">
      <p:cViewPr>
        <p:scale>
          <a:sx n="200" d="100"/>
          <a:sy n="200" d="100"/>
        </p:scale>
        <p:origin x="-413" y="-417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08/11/2020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08/11/2020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969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31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0145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994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985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154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72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2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029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74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62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52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982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41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70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w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w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7" name="Freeform 5"/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87600" y="1476000"/>
            <a:ext cx="4064949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7600" y="2422800"/>
            <a:ext cx="4064949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GB" dirty="0">
                <a:latin typeface="EYInterstate" panose="02000503020000020004" pitchFamily="2" charset="0"/>
              </a:rPr>
              <a:t>XX Month 200X (EY Interstate bold 16 point)</a:t>
            </a:r>
          </a:p>
        </p:txBody>
      </p:sp>
    </p:spTree>
    <p:extLst>
      <p:ext uri="{BB962C8B-B14F-4D97-AF65-F5344CB8AC3E}">
        <p14:creationId xmlns:p14="http://schemas.microsoft.com/office/powerpoint/2010/main" val="2009622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EAD7805E-FA43-4FE6-B59E-9A440183B7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20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851522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517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2578743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3840384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752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137921"/>
            <a:ext cx="3716193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1864" y="3813288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1864" y="4055931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4" y="3578084"/>
            <a:ext cx="777600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137921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635009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C37BF1DE-E4E1-40C4-B510-30A0AC8AB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72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D7B1EAA-D62E-426F-9D29-F674CEB29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6000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43D8C34-69FC-4DEE-BC95-D2F629475E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6000" y="551683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78FCBB-C01D-4FF8-828E-0E27552CA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6000" y="582887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AD41D48-C813-4F78-A2C8-0758D2B7DC18}"/>
              </a:ext>
            </a:extLst>
          </p:cNvPr>
          <p:cNvSpPr txBox="1">
            <a:spLocks/>
          </p:cNvSpPr>
          <p:nvPr userDrawn="1"/>
        </p:nvSpPr>
        <p:spPr>
          <a:xfrm>
            <a:off x="3402806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AED42-E3EC-45E3-BF82-DA3139C37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2ADB85B-42D5-410F-B89A-BC35E7FCCE72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 November 2020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E33DFF29-371C-43FC-9A73-E320FEA92E6F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8F1F430-500B-46CA-891A-5A3CE9B5F85C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88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FBE9395-9BF1-4306-9F29-1F8E92C9F8DB}"/>
              </a:ext>
            </a:extLst>
          </p:cNvPr>
          <p:cNvSpPr txBox="1">
            <a:spLocks/>
          </p:cNvSpPr>
          <p:nvPr userDrawn="1"/>
        </p:nvSpPr>
        <p:spPr>
          <a:xfrm>
            <a:off x="3757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DD12F9-AC78-4784-A2C0-5FB6EC5A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BB2527F-4DCE-4CB5-A96D-2E432FD5A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7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7DFFB3C-E689-440E-8EDB-465853B34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7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CCF107F9-C94D-455B-BEDB-A020D8CDE18D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 November 2020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9005AFC-895B-4EDA-9A43-77811C01655C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8A577A96-F56F-4422-BCCA-504BEFB21AE2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439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0DC4E272-5E22-4B3C-94CE-7BFF319FA1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77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8E9B660A-29E5-49A2-9D87-2D7C78CC114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28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0C976817-4856-4880-A98A-B5A5C7C554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rgbClr val="FFE600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6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661E04-62F9-49DE-9D93-2EA0C4C0A7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017BE7DF-E067-42BE-86C9-5E49A33A0BAF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F5BDD25-228C-421A-BA27-E07AC1CA18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5" y="1476597"/>
            <a:ext cx="4170153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BD2205D-98B4-4946-A01D-362BEB8CC2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6" y="2422864"/>
            <a:ext cx="4170153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54068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04B06CAE-5FB1-4603-B59C-091CBDD47D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43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220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399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594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281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809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57747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BFE52-8B9C-459B-B350-E3ADCFE74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0789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66A06-263B-4A4A-913D-FDC2AFF12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6351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113FC-110C-4156-AE54-B6BF40969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04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8EA5E8-D5CE-4885-9BCF-B4EBD8097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1" r="2240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5AD81-9D09-493D-94B8-1CAA625F68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4064949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4064949" cy="3912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</p:spTree>
    <p:extLst>
      <p:ext uri="{BB962C8B-B14F-4D97-AF65-F5344CB8AC3E}">
        <p14:creationId xmlns:p14="http://schemas.microsoft.com/office/powerpoint/2010/main" val="1381078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594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442718"/>
            <a:ext cx="3716193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1" y="399049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1" y="4233140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3882880"/>
            <a:ext cx="583915" cy="585216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442718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939806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9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94200"/>
            <a:ext cx="6665528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1FE654FB-261F-44E5-8EF9-237DB835D71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3353" y="907750"/>
            <a:ext cx="669263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55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59436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able Placeholder 4">
            <a:extLst>
              <a:ext uri="{FF2B5EF4-FFF2-40B4-BE49-F238E27FC236}">
                <a16:creationId xmlns:a16="http://schemas.microsoft.com/office/drawing/2014/main" id="{C5AC4C92-885D-49C5-B704-597DE68FC006}"/>
              </a:ext>
            </a:extLst>
          </p:cNvPr>
          <p:cNvSpPr txBox="1">
            <a:spLocks/>
          </p:cNvSpPr>
          <p:nvPr userDrawn="1"/>
        </p:nvSpPr>
        <p:spPr>
          <a:xfrm>
            <a:off x="609917" y="1137920"/>
            <a:ext cx="4957505" cy="42674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616" marR="0" lvl="0" indent="-35661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04A2E968-DBA8-4BD3-8F8F-9B23825BC4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931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936" y="2050889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936" y="3312530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90419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064" y="2504281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6385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0DE8-8F4D-4084-8CB3-259B7386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7222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rgbClr val="FFE600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6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661E04-62F9-49DE-9D93-2EA0C4C0A7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017BE7DF-E067-42BE-86C9-5E49A33A0BAF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F5BDD25-228C-421A-BA27-E07AC1CA18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5" y="1476597"/>
            <a:ext cx="4170153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BD2205D-98B4-4946-A01D-362BEB8CC2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6" y="2422864"/>
            <a:ext cx="4170153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55634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0E64C6A-78AE-4547-94F4-A7E658DB2EF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FC3EC46-D295-425C-8ED2-70D3C946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1708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7FDAC7B4-6A01-49C4-9730-BF8572B1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02" b="5936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CCB2E-3515-42EB-B2C6-FB7D701D1793}"/>
              </a:ext>
            </a:extLst>
          </p:cNvPr>
          <p:cNvSpPr/>
          <p:nvPr userDrawn="1"/>
        </p:nvSpPr>
        <p:spPr>
          <a:xfrm>
            <a:off x="0" y="5340096"/>
            <a:ext cx="9144000" cy="151790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2">
                  <a:alpha val="34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9C231702-C029-4BB5-90D1-8311DD931D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451607B-CAB5-4136-AB12-1BF3A1C448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654295" cy="39309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01B1427F-F1DB-442D-870C-2543A78EC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359359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97E0F9BC-39E2-4ADF-93B9-73585777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359359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27C5A3D-F97A-4F85-9F88-240C243986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23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57CE-ECD6-43B7-B24B-F2366FB67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73A35-C1E8-45A7-AE8D-F40A7B516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36FC3-B085-4702-A17E-D45F436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993B-6027-42BF-A1E5-D23B031505B6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412F3-765B-4D1F-B707-07781B43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666C9-DDB7-4F3A-A0C1-5E6BAB4B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073F-F118-4807-A250-30B54E59B6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16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7FDAC7B4-6A01-49C4-9730-BF8572B1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02" b="5936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CCB2E-3515-42EB-B2C6-FB7D701D1793}"/>
              </a:ext>
            </a:extLst>
          </p:cNvPr>
          <p:cNvSpPr/>
          <p:nvPr userDrawn="1"/>
        </p:nvSpPr>
        <p:spPr>
          <a:xfrm>
            <a:off x="0" y="5340096"/>
            <a:ext cx="9144000" cy="151790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2">
                  <a:alpha val="34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9C231702-C029-4BB5-90D1-8311DD931D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451607B-CAB5-4136-AB12-1BF3A1C448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654295" cy="39309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01B1427F-F1DB-442D-870C-2543A78EC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359359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97E0F9BC-39E2-4ADF-93B9-73585777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359359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27C5A3D-F97A-4F85-9F88-240C243986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11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F898568-1B78-454B-9FE7-9E37EEF85A89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05A121-2DA3-4610-BC32-EBB7F8ABAF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3813414" cy="860400"/>
          </a:xfrm>
        </p:spPr>
        <p:txBody>
          <a:bodyPr/>
          <a:lstStyle>
            <a:lvl1pPr>
              <a:defRPr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</a:t>
            </a:r>
            <a:br>
              <a:rPr lang="en-GB" dirty="0"/>
            </a:br>
            <a:r>
              <a:rPr lang="en-GB" dirty="0"/>
              <a:t>30 point)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1BB2EE4-E5D4-4DD9-97C5-CF16A0A23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3813414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03A0AAB-2D99-480E-8BCB-0300B2E4CA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136D971F-E278-4FE8-BAE4-2AD4D04270F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954568E-D3F2-4EA1-8901-CBA2FF03DD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19C9D94-B5B9-4323-A444-830007736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14F1DE27-AD0C-4A9A-9D8D-4F823ECEAD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6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39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60A7550-5D67-4923-A7BC-21E832215440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57A982A-5252-472B-BD55-97D5153213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3813414" cy="860400"/>
          </a:xfrm>
        </p:spPr>
        <p:txBody>
          <a:bodyPr/>
          <a:lstStyle>
            <a:lvl1pPr>
              <a:defRPr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</a:t>
            </a:r>
            <a:br>
              <a:rPr lang="en-GB" dirty="0"/>
            </a:br>
            <a:r>
              <a:rPr lang="en-GB" dirty="0"/>
              <a:t>30 point)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809C9F7-7674-4F00-8A7B-4EBDB5F94F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3813414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2FBA4DFB-2D74-4887-91FA-9FE36EADD25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B223B0E3-13DC-4092-840F-C19C33D0170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20F86E7-783D-48A5-9A99-BBE51AD8B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EA618E4-F6E6-47C9-85C3-E1EF97EB6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6008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EAA736A0-D2E9-4CA1-BF9F-5E33CF39B8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654295" cy="3930900"/>
          </a:xfrm>
          <a:prstGeom prst="rect">
            <a:avLst/>
          </a:prstGeom>
        </p:spPr>
      </p:pic>
      <p:grpSp>
        <p:nvGrpSpPr>
          <p:cNvPr id="79" name="Group 4">
            <a:extLst>
              <a:ext uri="{FF2B5EF4-FFF2-40B4-BE49-F238E27FC236}">
                <a16:creationId xmlns:a16="http://schemas.microsoft.com/office/drawing/2014/main" id="{A159D8C9-C19B-4DF7-9C5A-22EDB8A5FB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D95FB310-FD8D-4315-8C3A-8966DC1515A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B0F72F2B-2B88-4D56-A5C3-5C83787BA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900DB62A-8F2A-4742-9C40-2FC7AA18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23B9FB7E-B586-4378-AE43-0A9B9CA0B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  <p:sp>
        <p:nvSpPr>
          <p:cNvPr id="124" name="Subtitle 2">
            <a:extLst>
              <a:ext uri="{FF2B5EF4-FFF2-40B4-BE49-F238E27FC236}">
                <a16:creationId xmlns:a16="http://schemas.microsoft.com/office/drawing/2014/main" id="{DE813F69-7E98-49B9-A563-B5D224235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91" y="2825612"/>
            <a:ext cx="3612689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6135F81D-3120-4669-8305-5AB7CAA05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91" y="1855166"/>
            <a:ext cx="3612689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519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4">
            <a:extLst>
              <a:ext uri="{FF2B5EF4-FFF2-40B4-BE49-F238E27FC236}">
                <a16:creationId xmlns:a16="http://schemas.microsoft.com/office/drawing/2014/main" id="{916D9572-5294-4C0A-83C4-99E45F8949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86" name="AutoShape 3">
              <a:extLst>
                <a:ext uri="{FF2B5EF4-FFF2-40B4-BE49-F238E27FC236}">
                  <a16:creationId xmlns:a16="http://schemas.microsoft.com/office/drawing/2014/main" id="{5667BEF9-3DFA-4239-A852-71BA27EC8E1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7E85CBCB-BA9A-4374-A431-F4DC5F807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5C0EF3BA-6104-4E1B-9F18-E642314A9A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BEA87971-BB0B-4ED2-8AC3-71D5B1159A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90" name="Subtitle 2">
            <a:extLst>
              <a:ext uri="{FF2B5EF4-FFF2-40B4-BE49-F238E27FC236}">
                <a16:creationId xmlns:a16="http://schemas.microsoft.com/office/drawing/2014/main" id="{D57E11BD-E2D9-41B1-9EF5-FF1EA0B8E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91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9E850DE9-7D5E-499B-8FA1-4143F639E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91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20AFF6A-D70F-482C-ACA4-D71330481F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68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359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903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558041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7921"/>
            <a:ext cx="5471882" cy="87376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2311401"/>
            <a:ext cx="2683690" cy="384470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2311402"/>
            <a:ext cx="2683690" cy="125475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4236721"/>
            <a:ext cx="2683690" cy="194416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026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94200"/>
            <a:ext cx="6665528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0418" y="907750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52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81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851522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55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81C513F-D0C9-46EE-93E2-83D512831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04B28E-7010-45B1-9A81-2C543F9490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75" name="Subtitle 2">
            <a:extLst>
              <a:ext uri="{FF2B5EF4-FFF2-40B4-BE49-F238E27FC236}">
                <a16:creationId xmlns:a16="http://schemas.microsoft.com/office/drawing/2014/main" id="{24F2EA79-0822-4B81-90D8-1FA02CFB9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91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C2B6F8E-BD78-40B0-B08A-973D85359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91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79" name="Picture 278">
            <a:extLst>
              <a:ext uri="{FF2B5EF4-FFF2-40B4-BE49-F238E27FC236}">
                <a16:creationId xmlns:a16="http://schemas.microsoft.com/office/drawing/2014/main" id="{5A33645C-A5C8-4EA5-A3D8-D74C0FE66C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9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851522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6701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2578743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3840384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51286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137921"/>
            <a:ext cx="3716193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1864" y="3813288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1864" y="4055931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137921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635009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12pt,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70E81591-07D5-438D-AAD4-4B9A889F448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4" y="3578084"/>
            <a:ext cx="777600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9194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54B0064F-CA12-4F8F-B694-23C41AD0F1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93F004B-02B9-4455-A020-115CFB37BE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9F4E2CA-BA89-47F8-8C68-7CACFBAF82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993525-96BF-457D-86C8-A5E217C20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D8973D65-036E-4D65-AAA3-1427C4AA0C9B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9711A3A-DB5C-4C5F-BF5A-7DBDD6EFF60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40A4236-AC64-456A-B3F9-BED4106557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IN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1810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FBE9395-9BF1-4306-9F29-1F8E92C9F8DB}"/>
              </a:ext>
            </a:extLst>
          </p:cNvPr>
          <p:cNvSpPr txBox="1">
            <a:spLocks/>
          </p:cNvSpPr>
          <p:nvPr userDrawn="1"/>
        </p:nvSpPr>
        <p:spPr>
          <a:xfrm>
            <a:off x="3757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DD12F9-AC78-4784-A2C0-5FB6EC5A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BB2527F-4DCE-4CB5-A96D-2E432FD5A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7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7DFFB3C-E689-440E-8EDB-465853B34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7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09667CEE-F273-4416-9D45-A0E825F149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3F5A26-EE33-4654-ACA2-880B36B275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25D6EF1-9951-4386-9E98-24FDBF582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72CC147-C47E-4B17-9D76-D39D3C36CE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C66F131C-C01D-4483-B889-FF40A29F9A6E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25C1C4-10F3-4B30-A68B-D497C6F8557F}" type="datetime3">
              <a:rPr lang="en-US"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8 November 2020</a:t>
            </a:fld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208596E0-C38C-4406-B9C5-35C94E722A40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>
                <a:solidFill>
                  <a:schemeClr val="bg1"/>
                </a:solidFill>
                <a:latin typeface="EYInterstate" panose="02000503020000020004" pitchFamily="2" charset="0"/>
              </a:rPr>
              <a:t>Presentation title</a:t>
            </a:r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68EE539-09DC-4F47-8F2A-774BA7B76575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>
                <a:solidFill>
                  <a:schemeClr val="bg1"/>
                </a:solidFill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‹#›</a:t>
            </a:fld>
            <a:endParaRPr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0544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D7B1EAA-D62E-426F-9D29-F674CEB29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6000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43D8C34-69FC-4DEE-BC95-D2F629475E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6000" y="551683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78FCBB-C01D-4FF8-828E-0E27552CA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6000" y="582887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AD41D48-C813-4F78-A2C8-0758D2B7DC18}"/>
              </a:ext>
            </a:extLst>
          </p:cNvPr>
          <p:cNvSpPr txBox="1">
            <a:spLocks/>
          </p:cNvSpPr>
          <p:nvPr userDrawn="1"/>
        </p:nvSpPr>
        <p:spPr>
          <a:xfrm>
            <a:off x="3402806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F60CB08-2DD7-4911-8D80-BCAC794454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7E6D8E8-E311-4EB7-AFAA-50963EA7B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3EFA7D4-C8AD-4C58-A0EE-C2B700393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459CDB2-C2F0-4E1A-AC90-F93C856AA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" name="Date Placeholder 15">
            <a:extLst>
              <a:ext uri="{FF2B5EF4-FFF2-40B4-BE49-F238E27FC236}">
                <a16:creationId xmlns:a16="http://schemas.microsoft.com/office/drawing/2014/main" id="{B2B544DB-62DE-4CBF-9AFA-13E4F63B3533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25C1C4-10F3-4B30-A68B-D497C6F8557F}" type="datetime3">
              <a:rPr lang="en-US"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8 November 2020</a:t>
            </a:fld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Footer Placeholder 16">
            <a:extLst>
              <a:ext uri="{FF2B5EF4-FFF2-40B4-BE49-F238E27FC236}">
                <a16:creationId xmlns:a16="http://schemas.microsoft.com/office/drawing/2014/main" id="{6B58758D-989E-4927-8D82-694DE020C90B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>
                <a:solidFill>
                  <a:schemeClr val="bg1"/>
                </a:solidFill>
                <a:latin typeface="EYInterstate" panose="02000503020000020004" pitchFamily="2" charset="0"/>
              </a:rPr>
              <a:t>Presentation title</a:t>
            </a:r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5" name="Slide Number Placeholder 17">
            <a:extLst>
              <a:ext uri="{FF2B5EF4-FFF2-40B4-BE49-F238E27FC236}">
                <a16:creationId xmlns:a16="http://schemas.microsoft.com/office/drawing/2014/main" id="{3CB38E7A-B20A-445C-A39D-7FEE01D567B2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>
                <a:solidFill>
                  <a:schemeClr val="bg1"/>
                </a:solidFill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‹#›</a:t>
            </a:fld>
            <a:endParaRPr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515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073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167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254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3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0E64C6A-78AE-4547-94F4-A7E658DB2EF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FC3EC46-D295-425C-8ED2-70D3C946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6126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0659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3427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919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08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9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271794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C72D4-8941-4841-A1D6-780403604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9143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BDB2-BA66-4CAF-998B-9D64B00D1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8664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D09E6-0A52-4BB2-A361-86380E62A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25295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6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7318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59436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able Placeholder 4">
            <a:extLst>
              <a:ext uri="{FF2B5EF4-FFF2-40B4-BE49-F238E27FC236}">
                <a16:creationId xmlns:a16="http://schemas.microsoft.com/office/drawing/2014/main" id="{C5AC4C92-885D-49C5-B704-597DE68FC006}"/>
              </a:ext>
            </a:extLst>
          </p:cNvPr>
          <p:cNvSpPr txBox="1">
            <a:spLocks/>
          </p:cNvSpPr>
          <p:nvPr userDrawn="1"/>
        </p:nvSpPr>
        <p:spPr>
          <a:xfrm>
            <a:off x="609917" y="1137920"/>
            <a:ext cx="4957505" cy="42674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616" marR="0" lvl="0" indent="-35661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04A2E968-DBA8-4BD3-8F8F-9B23825BC4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95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576" y="5340096"/>
            <a:ext cx="740278" cy="1156968"/>
          </a:xfrm>
          <a:prstGeom prst="rect">
            <a:avLst/>
          </a:prstGeom>
        </p:spPr>
      </p:pic>
      <p:sp>
        <p:nvSpPr>
          <p:cNvPr id="6" name="Rectangle 1"/>
          <p:cNvSpPr>
            <a:spLocks noChangeAspect="1"/>
          </p:cNvSpPr>
          <p:nvPr userDrawn="1"/>
        </p:nvSpPr>
        <p:spPr>
          <a:xfrm>
            <a:off x="2888967" y="615950"/>
            <a:ext cx="5798848" cy="3575304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  <a:gd name="connsiteX0" fmla="*/ 3182 w 6753225"/>
              <a:gd name="connsiteY0" fmla="*/ 1312615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3182 w 6753225"/>
              <a:gd name="connsiteY4" fmla="*/ 1312615 h 3400425"/>
              <a:gd name="connsiteX0" fmla="*/ 3182 w 6753225"/>
              <a:gd name="connsiteY0" fmla="*/ 67426 h 2155236"/>
              <a:gd name="connsiteX1" fmla="*/ 6619689 w 6753225"/>
              <a:gd name="connsiteY1" fmla="*/ 0 h 2155236"/>
              <a:gd name="connsiteX2" fmla="*/ 6753225 w 6753225"/>
              <a:gd name="connsiteY2" fmla="*/ 2155236 h 2155236"/>
              <a:gd name="connsiteX3" fmla="*/ 0 w 6753225"/>
              <a:gd name="connsiteY3" fmla="*/ 2155236 h 2155236"/>
              <a:gd name="connsiteX4" fmla="*/ 3182 w 6753225"/>
              <a:gd name="connsiteY4" fmla="*/ 67426 h 2155236"/>
              <a:gd name="connsiteX0" fmla="*/ 3182 w 6769917"/>
              <a:gd name="connsiteY0" fmla="*/ 1306570 h 3394380"/>
              <a:gd name="connsiteX1" fmla="*/ 6769917 w 6769917"/>
              <a:gd name="connsiteY1" fmla="*/ 0 h 3394380"/>
              <a:gd name="connsiteX2" fmla="*/ 6753225 w 6769917"/>
              <a:gd name="connsiteY2" fmla="*/ 3394380 h 3394380"/>
              <a:gd name="connsiteX3" fmla="*/ 0 w 6769917"/>
              <a:gd name="connsiteY3" fmla="*/ 3394380 h 3394380"/>
              <a:gd name="connsiteX4" fmla="*/ 3182 w 6769917"/>
              <a:gd name="connsiteY4" fmla="*/ 1306570 h 3394380"/>
              <a:gd name="connsiteX0" fmla="*/ 223 w 6771131"/>
              <a:gd name="connsiteY0" fmla="*/ 1297504 h 3394380"/>
              <a:gd name="connsiteX1" fmla="*/ 6771131 w 6771131"/>
              <a:gd name="connsiteY1" fmla="*/ 0 h 3394380"/>
              <a:gd name="connsiteX2" fmla="*/ 6754439 w 6771131"/>
              <a:gd name="connsiteY2" fmla="*/ 3394380 h 3394380"/>
              <a:gd name="connsiteX3" fmla="*/ 1214 w 6771131"/>
              <a:gd name="connsiteY3" fmla="*/ 3394380 h 3394380"/>
              <a:gd name="connsiteX4" fmla="*/ 223 w 6771131"/>
              <a:gd name="connsiteY4" fmla="*/ 1297504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58493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69621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5185" h="3394380">
                <a:moveTo>
                  <a:pt x="105" y="1297505"/>
                </a:moveTo>
                <a:lnTo>
                  <a:pt x="6775185" y="0"/>
                </a:lnTo>
                <a:cubicBezTo>
                  <a:pt x="6773330" y="1131460"/>
                  <a:pt x="6771476" y="2262920"/>
                  <a:pt x="6769621" y="3394380"/>
                </a:cubicBezTo>
                <a:lnTo>
                  <a:pt x="5268" y="3394380"/>
                </a:lnTo>
                <a:cubicBezTo>
                  <a:pt x="6329" y="2698443"/>
                  <a:pt x="-956" y="1993442"/>
                  <a:pt x="105" y="129750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111911" y="2240280"/>
            <a:ext cx="541500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111911" y="3218688"/>
            <a:ext cx="5415000" cy="645742"/>
          </a:xfrm>
        </p:spPr>
        <p:txBody>
          <a:bodyPr/>
          <a:lstStyle>
            <a:lvl1pPr marL="0" indent="0" algn="l">
              <a:buNone/>
              <a:defRPr sz="1499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9591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47" y="612648"/>
            <a:ext cx="5795737" cy="35753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8" y="5888736"/>
            <a:ext cx="2833524" cy="61875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753988" y="2240280"/>
            <a:ext cx="515691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753988" y="3218688"/>
            <a:ext cx="5156911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576" y="5340096"/>
            <a:ext cx="740278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954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457201" y="6245352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453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5352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962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67319">
              <a:defRPr/>
            </a:lvl2pPr>
            <a:lvl3pPr marL="534639">
              <a:defRPr/>
            </a:lvl3pPr>
            <a:lvl4pPr marL="801958">
              <a:defRPr/>
            </a:lvl4pPr>
            <a:lvl5pPr marL="1069277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5352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990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5352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884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1" y="6245352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9312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5576"/>
            <a:ext cx="4038600" cy="4700589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499">
                <a:solidFill>
                  <a:schemeClr val="bg1"/>
                </a:solidFill>
              </a:defRPr>
            </a:lvl3pPr>
            <a:lvl4pPr>
              <a:defRPr sz="1349">
                <a:solidFill>
                  <a:schemeClr val="bg1"/>
                </a:solidFill>
              </a:defRPr>
            </a:lvl4pPr>
            <a:lvl5pPr>
              <a:defRPr sz="134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425576"/>
            <a:ext cx="4038600" cy="4700589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499">
                <a:solidFill>
                  <a:schemeClr val="bg1"/>
                </a:solidFill>
              </a:defRPr>
            </a:lvl3pPr>
            <a:lvl4pPr>
              <a:defRPr sz="1349">
                <a:solidFill>
                  <a:schemeClr val="bg1"/>
                </a:solidFill>
              </a:defRPr>
            </a:lvl4pPr>
            <a:lvl5pPr>
              <a:defRPr sz="134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1" y="6245352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367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2130553"/>
            <a:ext cx="4042800" cy="3994963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499">
                <a:solidFill>
                  <a:schemeClr val="bg1"/>
                </a:solidFill>
              </a:defRPr>
            </a:lvl3pPr>
            <a:lvl4pPr>
              <a:defRPr sz="1349">
                <a:solidFill>
                  <a:schemeClr val="bg1"/>
                </a:solidFill>
              </a:defRPr>
            </a:lvl4pPr>
            <a:lvl5pPr>
              <a:defRPr sz="134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2130553"/>
            <a:ext cx="4042800" cy="3994963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499">
                <a:solidFill>
                  <a:schemeClr val="bg1"/>
                </a:solidFill>
              </a:defRPr>
            </a:lvl3pPr>
            <a:lvl4pPr>
              <a:defRPr sz="1349">
                <a:solidFill>
                  <a:schemeClr val="bg1"/>
                </a:solidFill>
              </a:defRPr>
            </a:lvl4pPr>
            <a:lvl5pPr>
              <a:defRPr sz="1349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1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9247" y="1425575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425575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1" y="6245352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604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558041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7921"/>
            <a:ext cx="5471882" cy="87376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2311401"/>
            <a:ext cx="2683690" cy="384470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2311402"/>
            <a:ext cx="2683690" cy="125475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4236721"/>
            <a:ext cx="2683690" cy="194416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229C318B-FAE0-4A50-A714-607EF622AF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559340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9816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5" y="1025527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48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1" y="6245352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2205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gray">
          <a:xfrm>
            <a:off x="448633" y="1057275"/>
            <a:ext cx="8240786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44" tIns="34272" rIns="68544" bIns="34272" numCol="1" anchor="t" anchorCtr="0" compatLnSpc="1">
            <a:prstTxWarp prst="textNoShape">
              <a:avLst/>
            </a:prstTxWarp>
          </a:bodyPr>
          <a:lstStyle/>
          <a:p>
            <a:endParaRPr lang="en-GB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303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48633" y="1057275"/>
            <a:ext cx="8240786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44" tIns="34272" rIns="68544" bIns="34272" numCol="1" anchor="t" anchorCtr="0" compatLnSpc="1">
            <a:prstTxWarp prst="textNoShape">
              <a:avLst/>
            </a:prstTxWarp>
          </a:bodyPr>
          <a:lstStyle/>
          <a:p>
            <a:endParaRPr lang="en-GB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5022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1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Freeform 4"/>
          <p:cNvSpPr>
            <a:spLocks/>
          </p:cNvSpPr>
          <p:nvPr userDrawn="1"/>
        </p:nvSpPr>
        <p:spPr bwMode="gray">
          <a:xfrm>
            <a:off x="446015" y="1057275"/>
            <a:ext cx="8240786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 vert="horz" wrap="square" lIns="68544" tIns="34272" rIns="68544" bIns="34272" numCol="1" anchor="t" anchorCtr="0" compatLnSpc="1">
            <a:prstTxWarp prst="textNoShape">
              <a:avLst/>
            </a:prstTxWarp>
          </a:bodyPr>
          <a:lstStyle/>
          <a:p>
            <a:endParaRPr lang="en-GB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329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5352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49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648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320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63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94200"/>
            <a:ext cx="6665528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D13F91-AFC9-4CB0-B48E-B4031BDF7D7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4160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image" Target="../media/image1.wmf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A56E9B-FDEB-4900-88BD-F0B34334DB41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1F8FB650-5772-4CFF-A59E-E50003D5B7E8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 November 2020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1CB2FF26-5F1A-4997-840E-AF8798A83614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AEB029DD-FCC6-4DDC-AAD8-F1860192A33F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2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85" r:id="rId15"/>
    <p:sldLayoutId id="2147483883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93" r:id="rId27"/>
    <p:sldLayoutId id="2147483841" r:id="rId28"/>
    <p:sldLayoutId id="2147483892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78" r:id="rId35"/>
    <p:sldLayoutId id="2147483930" r:id="rId36"/>
    <p:sldLayoutId id="2147483931" r:id="rId37"/>
    <p:sldLayoutId id="2147483932" r:id="rId38"/>
    <p:sldLayoutId id="2147483933" r:id="rId39"/>
  </p:sldLayoutIdLst>
  <p:hf sldNum="0" hdr="0" dt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70143FB-B49A-43B9-BDD0-6B34F1305A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9BF2560-A8D8-44C9-8115-BCB508589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56D2A493-73F6-40BA-A4BE-DAEC44F3A2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09A7C37-C954-457F-B80C-7BC99BEAE3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281567AF-9C2B-482E-9EE4-622E5FD82259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B312C75-4EC6-4CE9-A7D2-0A1F3DCB4510}" type="datetime3">
              <a:rPr lang="en-US" smtClean="0"/>
              <a:pPr lvl="0"/>
              <a:t>8 November 2020</a:t>
            </a:fld>
            <a:endParaRPr lang="en-IN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54A5B65C-2B05-47B9-8231-B3481E855208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dirty="0"/>
              <a:t>Presentation title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DA9A850-2505-4DF6-BDA3-12FF1906CBE8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F1BC30E3-FFE5-4B91-AA19-87A149EBB9EE}" type="slidenum">
              <a:rPr smtClean="0"/>
              <a:pPr lvl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5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84" r:id="rId15"/>
    <p:sldLayoutId id="2147483886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91" r:id="rId27"/>
    <p:sldLayoutId id="2147483875" r:id="rId28"/>
    <p:sldLayoutId id="2147483890" r:id="rId29"/>
    <p:sldLayoutId id="2147483876" r:id="rId30"/>
    <p:sldLayoutId id="2147483880" r:id="rId31"/>
  </p:sldLayoutIdLst>
  <p:hf sldNum="0" hdr="0" dt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25599"/>
            <a:ext cx="8229600" cy="4700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519672"/>
            <a:ext cx="664880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25" dirty="0">
                <a:solidFill>
                  <a:srgbClr val="FFFFFF"/>
                </a:solidFill>
              </a:rPr>
              <a:t>Page </a:t>
            </a:r>
            <a:fld id="{9AE4D82F-B047-469B-AC52-A46321747EAF}" type="slidenum">
              <a:rPr lang="en-GB" sz="825" smtClean="0">
                <a:solidFill>
                  <a:srgbClr val="FFFFFF"/>
                </a:solidFill>
              </a:rPr>
              <a:pPr/>
              <a:t>‹#›</a:t>
            </a:fld>
            <a:endParaRPr lang="en-GB" sz="825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22" y="6327648"/>
            <a:ext cx="301721" cy="4114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27411" y="6519672"/>
            <a:ext cx="936534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fld id="{CB30F0D7-F92D-4FA1-8A6B-68EDAF989827}" type="datetime4">
              <a:rPr lang="en-GB" sz="825" smtClean="0">
                <a:solidFill>
                  <a:srgbClr val="FFFFFF"/>
                </a:solidFill>
              </a:rPr>
              <a:pPr/>
              <a:t>08 November 2020</a:t>
            </a:fld>
            <a:endParaRPr lang="en-GB" sz="8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5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</p:sldLayoutIdLst>
  <p:hf sldNum="0" hdr="0" dt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2249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+mn-lt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499" kern="1200">
          <a:solidFill>
            <a:schemeClr val="bg1"/>
          </a:solidFill>
          <a:latin typeface="+mn-lt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349" kern="1200">
          <a:solidFill>
            <a:schemeClr val="bg1"/>
          </a:solidFill>
          <a:latin typeface="+mn-lt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+mn-lt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+mn-lt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24.jpeg"/><Relationship Id="rId4" Type="http://schemas.openxmlformats.org/officeDocument/2006/relationships/image" Target="../media/image32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-equals-mcsquare/SAP-CAI-Node-SDK.git" TargetMode="External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ngrok.com/download" TargetMode="External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7">
            <a:extLst>
              <a:ext uri="{FF2B5EF4-FFF2-40B4-BE49-F238E27FC236}">
                <a16:creationId xmlns:a16="http://schemas.microsoft.com/office/drawing/2014/main" id="{4C90BD62-3A3F-4E5A-A574-E203E1FC2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02" y="1476597"/>
            <a:ext cx="4064949" cy="86040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2E2E38"/>
                </a:solidFill>
              </a:rPr>
              <a:t>Building Chatbots using SAP Conversational AI</a:t>
            </a:r>
            <a:endParaRPr lang="en-IN" dirty="0"/>
          </a:p>
        </p:txBody>
      </p:sp>
      <p:sp>
        <p:nvSpPr>
          <p:cNvPr id="28" name="Subtitle 8">
            <a:extLst>
              <a:ext uri="{FF2B5EF4-FFF2-40B4-BE49-F238E27FC236}">
                <a16:creationId xmlns:a16="http://schemas.microsoft.com/office/drawing/2014/main" id="{371E02FE-8AB8-4136-A86F-0AE4468B1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02" y="2753604"/>
            <a:ext cx="3492134" cy="760174"/>
          </a:xfrm>
        </p:spPr>
        <p:txBody>
          <a:bodyPr/>
          <a:lstStyle/>
          <a:p>
            <a:r>
              <a:rPr lang="en-IN" dirty="0"/>
              <a:t>TUXA Boot Camp</a:t>
            </a:r>
          </a:p>
        </p:txBody>
      </p:sp>
      <p:pic>
        <p:nvPicPr>
          <p:cNvPr id="13" name="Picture 6" descr="See the source image">
            <a:extLst>
              <a:ext uri="{FF2B5EF4-FFF2-40B4-BE49-F238E27FC236}">
                <a16:creationId xmlns:a16="http://schemas.microsoft.com/office/drawing/2014/main" id="{934CE1A7-05BA-4E7B-AAD0-36CBE74D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518" y="2176669"/>
            <a:ext cx="2148448" cy="21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60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954831"/>
          </a:xfrm>
        </p:spPr>
        <p:txBody>
          <a:bodyPr/>
          <a:lstStyle/>
          <a:p>
            <a:pPr algn="ctr"/>
            <a:r>
              <a:rPr lang="en-IN" sz="1400" b="1" i="1" dirty="0"/>
              <a:t>“A part of AI which deals with understanding of human language (natural language) by a program.”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99180B-DC71-4A04-AE97-F8505F50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130" y="2275316"/>
            <a:ext cx="5733739" cy="275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NLP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630735-7F9D-4CE6-B930-B2A48FC020E1}"/>
              </a:ext>
            </a:extLst>
          </p:cNvPr>
          <p:cNvSpPr/>
          <p:nvPr/>
        </p:nvSpPr>
        <p:spPr>
          <a:xfrm>
            <a:off x="1310326" y="1253768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Cleanup, Tokenization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3432118-DD13-4D87-BC7B-90183C90C2BB}"/>
              </a:ext>
            </a:extLst>
          </p:cNvPr>
          <p:cNvSpPr/>
          <p:nvPr/>
        </p:nvSpPr>
        <p:spPr>
          <a:xfrm>
            <a:off x="1310326" y="1792667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Stemming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7307791-678A-4CD3-B42A-C2054515EB6E}"/>
              </a:ext>
            </a:extLst>
          </p:cNvPr>
          <p:cNvSpPr/>
          <p:nvPr/>
        </p:nvSpPr>
        <p:spPr>
          <a:xfrm>
            <a:off x="1310326" y="2331566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Lemmatization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8E41FF-0429-4DAB-94A3-8E7A034620F3}"/>
              </a:ext>
            </a:extLst>
          </p:cNvPr>
          <p:cNvSpPr/>
          <p:nvPr/>
        </p:nvSpPr>
        <p:spPr>
          <a:xfrm>
            <a:off x="1310326" y="2870465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0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of Speech (PoS) Tagging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EDE5FE9-CF40-4515-BD59-0201CFB77DE8}"/>
              </a:ext>
            </a:extLst>
          </p:cNvPr>
          <p:cNvSpPr/>
          <p:nvPr/>
        </p:nvSpPr>
        <p:spPr>
          <a:xfrm>
            <a:off x="1310326" y="3409364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Expansion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6854A8C-02D7-4888-8A60-440D0E537748}"/>
              </a:ext>
            </a:extLst>
          </p:cNvPr>
          <p:cNvSpPr/>
          <p:nvPr/>
        </p:nvSpPr>
        <p:spPr>
          <a:xfrm>
            <a:off x="1310326" y="3948263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Parsing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84B0DC8-75A2-4ABE-8996-57D7E2D26A79}"/>
              </a:ext>
            </a:extLst>
          </p:cNvPr>
          <p:cNvSpPr/>
          <p:nvPr/>
        </p:nvSpPr>
        <p:spPr>
          <a:xfrm>
            <a:off x="1310326" y="4487162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0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 Segmentation and Recognition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C37E44B-3A32-4E30-B2B6-67A74C539BD0}"/>
              </a:ext>
            </a:extLst>
          </p:cNvPr>
          <p:cNvSpPr/>
          <p:nvPr/>
        </p:nvSpPr>
        <p:spPr>
          <a:xfrm>
            <a:off x="1310326" y="5026061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0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Morphological Segmentation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05F4B3-529E-4199-B49D-D7A21FD92E2B}"/>
              </a:ext>
            </a:extLst>
          </p:cNvPr>
          <p:cNvSpPr/>
          <p:nvPr/>
        </p:nvSpPr>
        <p:spPr>
          <a:xfrm>
            <a:off x="3563332" y="1253768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0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Retrieval and Extraction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2DF846B-A198-45A3-B899-AB71FE05BD86}"/>
              </a:ext>
            </a:extLst>
          </p:cNvPr>
          <p:cNvSpPr/>
          <p:nvPr/>
        </p:nvSpPr>
        <p:spPr>
          <a:xfrm>
            <a:off x="3563332" y="1792667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Relationship Extraction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2891EDC-F8D5-45D9-8000-4C7060F8B0FA}"/>
              </a:ext>
            </a:extLst>
          </p:cNvPr>
          <p:cNvSpPr/>
          <p:nvPr/>
        </p:nvSpPr>
        <p:spPr>
          <a:xfrm>
            <a:off x="3563332" y="2331566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Named Entity Recognition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D4D68CB-BBD9-40D3-9DA0-1DA3D7916231}"/>
              </a:ext>
            </a:extLst>
          </p:cNvPr>
          <p:cNvSpPr/>
          <p:nvPr/>
        </p:nvSpPr>
        <p:spPr>
          <a:xfrm>
            <a:off x="3563332" y="2870465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Sentiment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3D7D4D5-DDE8-4E76-B424-76E86BDE22E6}"/>
              </a:ext>
            </a:extLst>
          </p:cNvPr>
          <p:cNvSpPr/>
          <p:nvPr/>
        </p:nvSpPr>
        <p:spPr>
          <a:xfrm>
            <a:off x="3563332" y="3409364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0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Sense and Disambiguation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A612D72-D280-4168-B0E5-3E7D7C993026}"/>
              </a:ext>
            </a:extLst>
          </p:cNvPr>
          <p:cNvSpPr/>
          <p:nvPr/>
        </p:nvSpPr>
        <p:spPr>
          <a:xfrm>
            <a:off x="3563332" y="3948263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Similarity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39E1064-83DD-490D-9ACC-6BFB7A83C8BC}"/>
              </a:ext>
            </a:extLst>
          </p:cNvPr>
          <p:cNvSpPr/>
          <p:nvPr/>
        </p:nvSpPr>
        <p:spPr>
          <a:xfrm>
            <a:off x="3563332" y="4487162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Coreference Resolution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39345D1-EFFB-48E6-B15A-16705A8E60E1}"/>
              </a:ext>
            </a:extLst>
          </p:cNvPr>
          <p:cNvSpPr/>
          <p:nvPr/>
        </p:nvSpPr>
        <p:spPr>
          <a:xfrm>
            <a:off x="3563332" y="5026061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Discourse Analysis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B2C0B56-D29F-41D6-9C87-E7B771D7B346}"/>
              </a:ext>
            </a:extLst>
          </p:cNvPr>
          <p:cNvSpPr/>
          <p:nvPr/>
        </p:nvSpPr>
        <p:spPr>
          <a:xfrm>
            <a:off x="5816338" y="1253768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Translation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0483E85-DA24-40BC-9ECA-E29BE8590766}"/>
              </a:ext>
            </a:extLst>
          </p:cNvPr>
          <p:cNvSpPr/>
          <p:nvPr/>
        </p:nvSpPr>
        <p:spPr>
          <a:xfrm>
            <a:off x="5816338" y="1792667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Automatic Paraphrasing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85405E9-96AE-4B64-AF23-EE90E5F13B8B}"/>
              </a:ext>
            </a:extLst>
          </p:cNvPr>
          <p:cNvSpPr/>
          <p:nvPr/>
        </p:nvSpPr>
        <p:spPr>
          <a:xfrm>
            <a:off x="5816338" y="2331566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 Language Generation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44FAADA-4C61-4EB8-958F-2C50E830725A}"/>
              </a:ext>
            </a:extLst>
          </p:cNvPr>
          <p:cNvSpPr/>
          <p:nvPr/>
        </p:nvSpPr>
        <p:spPr>
          <a:xfrm>
            <a:off x="5816338" y="2870465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Reasoning over Knowledge Based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C55CB51-21E9-4A82-A6E7-B857C670D360}"/>
              </a:ext>
            </a:extLst>
          </p:cNvPr>
          <p:cNvSpPr/>
          <p:nvPr/>
        </p:nvSpPr>
        <p:spPr>
          <a:xfrm>
            <a:off x="5816338" y="3409364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Answering System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777925D-7A69-4995-93A1-7741011A99DA}"/>
              </a:ext>
            </a:extLst>
          </p:cNvPr>
          <p:cNvSpPr/>
          <p:nvPr/>
        </p:nvSpPr>
        <p:spPr>
          <a:xfrm>
            <a:off x="5816338" y="3948263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Dialog Systems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FB03865-2829-4723-A885-41C2D592DFC8}"/>
              </a:ext>
            </a:extLst>
          </p:cNvPr>
          <p:cNvSpPr/>
          <p:nvPr/>
        </p:nvSpPr>
        <p:spPr>
          <a:xfrm>
            <a:off x="5816338" y="4487162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Captioning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F043694-C4E5-48B6-943A-2E7DA32AFBC6}"/>
              </a:ext>
            </a:extLst>
          </p:cNvPr>
          <p:cNvSpPr/>
          <p:nvPr/>
        </p:nvSpPr>
        <p:spPr>
          <a:xfrm>
            <a:off x="5816338" y="5026061"/>
            <a:ext cx="2017336" cy="386499"/>
          </a:xfrm>
          <a:prstGeom prst="round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Multimodel Tasks</a:t>
            </a:r>
          </a:p>
        </p:txBody>
      </p:sp>
    </p:spTree>
    <p:extLst>
      <p:ext uri="{BB962C8B-B14F-4D97-AF65-F5344CB8AC3E}">
        <p14:creationId xmlns:p14="http://schemas.microsoft.com/office/powerpoint/2010/main" val="405961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B0A5CB-B861-4B32-B425-4D0CE419FA87}"/>
              </a:ext>
            </a:extLst>
          </p:cNvPr>
          <p:cNvSpPr/>
          <p:nvPr/>
        </p:nvSpPr>
        <p:spPr>
          <a:xfrm>
            <a:off x="6292343" y="3103398"/>
            <a:ext cx="1289954" cy="1184981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1FBC2F-51EC-40B0-B7B7-828ECC6FF828}"/>
              </a:ext>
            </a:extLst>
          </p:cNvPr>
          <p:cNvSpPr/>
          <p:nvPr/>
        </p:nvSpPr>
        <p:spPr>
          <a:xfrm>
            <a:off x="6292343" y="1463790"/>
            <a:ext cx="1289954" cy="1184981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76BFC6-CAF5-4119-8ABD-0E512E5EFEA3}"/>
              </a:ext>
            </a:extLst>
          </p:cNvPr>
          <p:cNvSpPr/>
          <p:nvPr/>
        </p:nvSpPr>
        <p:spPr>
          <a:xfrm>
            <a:off x="3365316" y="1899739"/>
            <a:ext cx="2224673" cy="1954991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D0A119-FA6D-4E44-AFA0-01C45BBA241C}"/>
              </a:ext>
            </a:extLst>
          </p:cNvPr>
          <p:cNvSpPr/>
          <p:nvPr/>
        </p:nvSpPr>
        <p:spPr>
          <a:xfrm>
            <a:off x="264820" y="1759624"/>
            <a:ext cx="2469822" cy="2238561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7460CB-D811-48E6-A5A7-B46B836281D5}"/>
              </a:ext>
            </a:extLst>
          </p:cNvPr>
          <p:cNvSpPr/>
          <p:nvPr/>
        </p:nvSpPr>
        <p:spPr>
          <a:xfrm>
            <a:off x="598994" y="2043194"/>
            <a:ext cx="1767133" cy="1680328"/>
          </a:xfrm>
          <a:prstGeom prst="ellipse">
            <a:avLst/>
          </a:prstGeom>
          <a:noFill/>
          <a:ln w="952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Basic Structure of an NLP Application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4CFEEE1-3076-45CF-8CC4-3C63B246D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/>
          <a:stretch/>
        </p:blipFill>
        <p:spPr bwMode="auto">
          <a:xfrm>
            <a:off x="1124930" y="2468923"/>
            <a:ext cx="715259" cy="81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EF1A3E0E-9315-4EAC-B3B0-D934ACEA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95" y="2301205"/>
            <a:ext cx="335437" cy="3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3668D42B-1DE0-488B-B675-148DD331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5" y="3452277"/>
            <a:ext cx="324045" cy="3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A6A9B690-ED41-4A93-93E6-07F9A138D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54" y="2648771"/>
            <a:ext cx="399067" cy="3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957A0F69-11D6-4B59-98AC-70651EC6E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71" y="1899739"/>
            <a:ext cx="585520" cy="2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C032D6D8-8128-4A2F-8590-D957CEF34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70" y="2468923"/>
            <a:ext cx="819964" cy="81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21BB824C-9B9E-4539-B07E-91F9F78F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00" y="1803960"/>
            <a:ext cx="504639" cy="50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52A6EF45-9333-4C54-BB23-C0619F92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069" y="3421453"/>
            <a:ext cx="688500" cy="54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3D47B7-E5B6-496A-A207-9D8892A1EA10}"/>
              </a:ext>
            </a:extLst>
          </p:cNvPr>
          <p:cNvCxnSpPr/>
          <p:nvPr/>
        </p:nvCxnSpPr>
        <p:spPr>
          <a:xfrm>
            <a:off x="2734642" y="2723447"/>
            <a:ext cx="63067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BD4DCD-7D28-43C1-ADDC-DDC5CE66013B}"/>
              </a:ext>
            </a:extLst>
          </p:cNvPr>
          <p:cNvCxnSpPr>
            <a:cxnSpLocks/>
          </p:cNvCxnSpPr>
          <p:nvPr/>
        </p:nvCxnSpPr>
        <p:spPr>
          <a:xfrm flipH="1">
            <a:off x="2734642" y="3054956"/>
            <a:ext cx="63067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52A0E4-A7DF-4C1C-ADDA-DCE10CF2CDB8}"/>
              </a:ext>
            </a:extLst>
          </p:cNvPr>
          <p:cNvCxnSpPr>
            <a:cxnSpLocks/>
          </p:cNvCxnSpPr>
          <p:nvPr/>
        </p:nvCxnSpPr>
        <p:spPr>
          <a:xfrm>
            <a:off x="5589989" y="2186644"/>
            <a:ext cx="70235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14CB21-C719-4106-A716-06B7B19927E7}"/>
              </a:ext>
            </a:extLst>
          </p:cNvPr>
          <p:cNvCxnSpPr>
            <a:cxnSpLocks/>
          </p:cNvCxnSpPr>
          <p:nvPr/>
        </p:nvCxnSpPr>
        <p:spPr>
          <a:xfrm flipH="1">
            <a:off x="5589989" y="2349734"/>
            <a:ext cx="70235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6C7788-787A-4E00-B074-D89AB187E7F3}"/>
              </a:ext>
            </a:extLst>
          </p:cNvPr>
          <p:cNvCxnSpPr>
            <a:cxnSpLocks/>
          </p:cNvCxnSpPr>
          <p:nvPr/>
        </p:nvCxnSpPr>
        <p:spPr>
          <a:xfrm>
            <a:off x="5589989" y="3421453"/>
            <a:ext cx="70235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1F0D79-0D09-4F8D-B132-3DD65788AE0F}"/>
              </a:ext>
            </a:extLst>
          </p:cNvPr>
          <p:cNvSpPr txBox="1"/>
          <p:nvPr/>
        </p:nvSpPr>
        <p:spPr>
          <a:xfrm>
            <a:off x="457201" y="4288379"/>
            <a:ext cx="2050720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rgbClr val="FFE600"/>
                </a:solidFill>
              </a:rPr>
              <a:t>Application Interface for interacting with the user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C4423F-38E9-44DD-AB7E-73C3489C7B61}"/>
              </a:ext>
            </a:extLst>
          </p:cNvPr>
          <p:cNvSpPr txBox="1"/>
          <p:nvPr/>
        </p:nvSpPr>
        <p:spPr>
          <a:xfrm>
            <a:off x="3440998" y="4294529"/>
            <a:ext cx="2050720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rgbClr val="FFE600"/>
                </a:solidFill>
              </a:rPr>
              <a:t>Translates user queries into information for appropriate responses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ABC2C4-8A7F-4B51-A3B9-82586186AD80}"/>
              </a:ext>
            </a:extLst>
          </p:cNvPr>
          <p:cNvSpPr txBox="1"/>
          <p:nvPr/>
        </p:nvSpPr>
        <p:spPr>
          <a:xfrm>
            <a:off x="3452293" y="3376130"/>
            <a:ext cx="2050720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chemeClr val="bg1"/>
                </a:solidFill>
              </a:rPr>
              <a:t>NLP Layer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chemeClr val="bg1"/>
                </a:solidFill>
              </a:rPr>
              <a:t>(Natural Language)</a:t>
            </a:r>
          </a:p>
        </p:txBody>
      </p:sp>
      <p:pic>
        <p:nvPicPr>
          <p:cNvPr id="32" name="Picture 18" descr="See the source image">
            <a:extLst>
              <a:ext uri="{FF2B5EF4-FFF2-40B4-BE49-F238E27FC236}">
                <a16:creationId xmlns:a16="http://schemas.microsoft.com/office/drawing/2014/main" id="{C1DBC250-99F0-448F-A2D0-F345151CB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80" y="3695702"/>
            <a:ext cx="274620" cy="2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B25B514-1151-404D-B9BE-FE5701404323}"/>
              </a:ext>
            </a:extLst>
          </p:cNvPr>
          <p:cNvSpPr txBox="1"/>
          <p:nvPr/>
        </p:nvSpPr>
        <p:spPr>
          <a:xfrm>
            <a:off x="5911960" y="2321641"/>
            <a:ext cx="2050720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chemeClr val="bg1"/>
                </a:solidFill>
              </a:rPr>
              <a:t>Knowledge Base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chemeClr val="bg1"/>
                </a:solidFill>
              </a:rPr>
              <a:t>(Source Content)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6B6AA9-5E48-4A22-BB1A-7EFEAF0A8E29}"/>
              </a:ext>
            </a:extLst>
          </p:cNvPr>
          <p:cNvSpPr txBox="1"/>
          <p:nvPr/>
        </p:nvSpPr>
        <p:spPr>
          <a:xfrm>
            <a:off x="5941166" y="3950815"/>
            <a:ext cx="2050720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chemeClr val="bg1"/>
                </a:solidFill>
              </a:rPr>
              <a:t>Data Storage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chemeClr val="bg1"/>
                </a:solidFill>
              </a:rPr>
              <a:t>(Interaction History &amp; Analytics)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67BF77-032F-4A53-A923-64F2BA0D676A}"/>
              </a:ext>
            </a:extLst>
          </p:cNvPr>
          <p:cNvSpPr txBox="1"/>
          <p:nvPr/>
        </p:nvSpPr>
        <p:spPr>
          <a:xfrm>
            <a:off x="7698086" y="1553829"/>
            <a:ext cx="1289954" cy="97872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rgbClr val="FFE600"/>
                </a:solidFill>
              </a:rPr>
              <a:t>Contains the database of information needed to respond queries of customer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E06F67-6A31-4495-A9C2-D3A236976031}"/>
              </a:ext>
            </a:extLst>
          </p:cNvPr>
          <p:cNvSpPr txBox="1"/>
          <p:nvPr/>
        </p:nvSpPr>
        <p:spPr>
          <a:xfrm>
            <a:off x="7698086" y="3522331"/>
            <a:ext cx="1289954" cy="66479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200" dirty="0">
                <a:solidFill>
                  <a:srgbClr val="FFE600"/>
                </a:solidFill>
              </a:rPr>
              <a:t>Contains interaction history of chatbot and users</a:t>
            </a:r>
          </a:p>
        </p:txBody>
      </p:sp>
    </p:spTree>
    <p:extLst>
      <p:ext uri="{BB962C8B-B14F-4D97-AF65-F5344CB8AC3E}">
        <p14:creationId xmlns:p14="http://schemas.microsoft.com/office/powerpoint/2010/main" val="253824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What are Chatbots ?</a:t>
            </a:r>
          </a:p>
        </p:txBody>
      </p:sp>
    </p:spTree>
    <p:extLst>
      <p:ext uri="{BB962C8B-B14F-4D97-AF65-F5344CB8AC3E}">
        <p14:creationId xmlns:p14="http://schemas.microsoft.com/office/powerpoint/2010/main" val="415292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Chatbots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162790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A chatbot is software that simulates human-like conversations with users via text messages on chat. Its key task is to help users by providing answers to their questions.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Chatbots allows organizations to engage personally with customers.</a:t>
            </a:r>
          </a:p>
          <a:p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Helps in finding information or get something done in a seamless automated way simply by typing text-based commands. </a:t>
            </a:r>
          </a:p>
          <a:p>
            <a:endParaRPr lang="en-IN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99C8E8-F01F-48CB-B5CE-9035801D9CDF}"/>
              </a:ext>
            </a:extLst>
          </p:cNvPr>
          <p:cNvGrpSpPr/>
          <p:nvPr/>
        </p:nvGrpSpPr>
        <p:grpSpPr>
          <a:xfrm>
            <a:off x="4916084" y="3171555"/>
            <a:ext cx="3770717" cy="2537486"/>
            <a:chOff x="4072377" y="3014220"/>
            <a:chExt cx="4600278" cy="2838621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005F79F3-BF3D-422B-8629-42E094C3124A}"/>
                </a:ext>
              </a:extLst>
            </p:cNvPr>
            <p:cNvSpPr/>
            <p:nvPr/>
          </p:nvSpPr>
          <p:spPr>
            <a:xfrm>
              <a:off x="4534290" y="3299380"/>
              <a:ext cx="3676452" cy="2300141"/>
            </a:xfrm>
            <a:prstGeom prst="diamond">
              <a:avLst/>
            </a:prstGeom>
            <a:noFill/>
            <a:ln w="38100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041457-9CC6-4A25-A2CE-D73030C8BA63}"/>
                </a:ext>
              </a:extLst>
            </p:cNvPr>
            <p:cNvSpPr/>
            <p:nvPr/>
          </p:nvSpPr>
          <p:spPr>
            <a:xfrm>
              <a:off x="4072377" y="4044099"/>
              <a:ext cx="1055802" cy="82955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86E9B7-9CEE-4EA0-8501-DA4D0417B64B}"/>
                </a:ext>
              </a:extLst>
            </p:cNvPr>
            <p:cNvSpPr/>
            <p:nvPr/>
          </p:nvSpPr>
          <p:spPr>
            <a:xfrm>
              <a:off x="7616853" y="4034670"/>
              <a:ext cx="1055802" cy="82955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7D804F-19CF-42C4-8585-6A8DCA37D660}"/>
                </a:ext>
              </a:extLst>
            </p:cNvPr>
            <p:cNvSpPr/>
            <p:nvPr/>
          </p:nvSpPr>
          <p:spPr>
            <a:xfrm>
              <a:off x="5844615" y="5023282"/>
              <a:ext cx="1055802" cy="82955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557DEC-05BC-49E3-94B4-63DE1C8C1E5B}"/>
                </a:ext>
              </a:extLst>
            </p:cNvPr>
            <p:cNvSpPr/>
            <p:nvPr/>
          </p:nvSpPr>
          <p:spPr>
            <a:xfrm>
              <a:off x="5844615" y="3014220"/>
              <a:ext cx="1055802" cy="82955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EE67BA-4D65-414D-ADB6-B93B5BAFA0F7}"/>
                </a:ext>
              </a:extLst>
            </p:cNvPr>
            <p:cNvSpPr txBox="1"/>
            <p:nvPr/>
          </p:nvSpPr>
          <p:spPr>
            <a:xfrm>
              <a:off x="5844615" y="3299380"/>
              <a:ext cx="1055802" cy="193899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dirty="0">
                  <a:solidFill>
                    <a:srgbClr val="FFFFFF"/>
                  </a:solidFill>
                </a:rPr>
                <a:t>Backend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A3C0C-E483-40CE-A0B8-D4464CC7A6EA}"/>
                </a:ext>
              </a:extLst>
            </p:cNvPr>
            <p:cNvSpPr txBox="1"/>
            <p:nvPr/>
          </p:nvSpPr>
          <p:spPr>
            <a:xfrm>
              <a:off x="5844615" y="5341111"/>
              <a:ext cx="1055802" cy="350865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dirty="0">
                  <a:solidFill>
                    <a:srgbClr val="FFFFFF"/>
                  </a:solidFill>
                </a:rPr>
                <a:t>Machine Learning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AB8C54-C72F-4904-9C8F-643C521424E1}"/>
                </a:ext>
              </a:extLst>
            </p:cNvPr>
            <p:cNvSpPr txBox="1"/>
            <p:nvPr/>
          </p:nvSpPr>
          <p:spPr>
            <a:xfrm>
              <a:off x="7616853" y="4361928"/>
              <a:ext cx="1055802" cy="193899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dirty="0">
                  <a:solidFill>
                    <a:srgbClr val="FFFFFF"/>
                  </a:solidFill>
                </a:rPr>
                <a:t>Data Mining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024502-DEB1-4179-80B6-CA1938DEDD60}"/>
                </a:ext>
              </a:extLst>
            </p:cNvPr>
            <p:cNvSpPr txBox="1"/>
            <p:nvPr/>
          </p:nvSpPr>
          <p:spPr>
            <a:xfrm>
              <a:off x="4072377" y="4238572"/>
              <a:ext cx="1055802" cy="507831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dirty="0">
                  <a:solidFill>
                    <a:srgbClr val="FFFFFF"/>
                  </a:solidFill>
                </a:rPr>
                <a:t>Natural Language Processing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836C2F-6D49-495A-9E0F-5B89370B391A}"/>
              </a:ext>
            </a:extLst>
          </p:cNvPr>
          <p:cNvGrpSpPr/>
          <p:nvPr/>
        </p:nvGrpSpPr>
        <p:grpSpPr>
          <a:xfrm>
            <a:off x="799577" y="2960016"/>
            <a:ext cx="2408550" cy="2933633"/>
            <a:chOff x="692869" y="2516957"/>
            <a:chExt cx="2978870" cy="384586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003CC01-8897-4E01-A36C-E2FB479C0950}"/>
                </a:ext>
              </a:extLst>
            </p:cNvPr>
            <p:cNvSpPr/>
            <p:nvPr/>
          </p:nvSpPr>
          <p:spPr>
            <a:xfrm>
              <a:off x="692869" y="2516957"/>
              <a:ext cx="2978870" cy="3845866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029CCDA-FB8B-4CCD-9793-B3FE565EAA82}"/>
                </a:ext>
              </a:extLst>
            </p:cNvPr>
            <p:cNvSpPr/>
            <p:nvPr/>
          </p:nvSpPr>
          <p:spPr>
            <a:xfrm>
              <a:off x="824844" y="5728082"/>
              <a:ext cx="2736735" cy="420795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BCF1587C-DAF4-4D64-87E5-88553466FDA0}"/>
              </a:ext>
            </a:extLst>
          </p:cNvPr>
          <p:cNvSpPr/>
          <p:nvPr/>
        </p:nvSpPr>
        <p:spPr>
          <a:xfrm>
            <a:off x="3403076" y="4266022"/>
            <a:ext cx="1168924" cy="407418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B40E2267-23C8-46B2-AF67-AA4B1732DB78}"/>
              </a:ext>
            </a:extLst>
          </p:cNvPr>
          <p:cNvSpPr/>
          <p:nvPr/>
        </p:nvSpPr>
        <p:spPr>
          <a:xfrm>
            <a:off x="1094434" y="3067890"/>
            <a:ext cx="1328256" cy="358574"/>
          </a:xfrm>
          <a:prstGeom prst="wedgeRoundRectCallout">
            <a:avLst>
              <a:gd name="adj1" fmla="val -42101"/>
              <a:gd name="adj2" fmla="val 110048"/>
              <a:gd name="adj3" fmla="val 16667"/>
            </a:avLst>
          </a:prstGeom>
          <a:solidFill>
            <a:srgbClr val="FFC000"/>
          </a:solidFill>
          <a:ln w="952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C1B087BF-E314-483F-9403-71CA504C1349}"/>
              </a:ext>
            </a:extLst>
          </p:cNvPr>
          <p:cNvSpPr/>
          <p:nvPr/>
        </p:nvSpPr>
        <p:spPr>
          <a:xfrm>
            <a:off x="1094434" y="4095954"/>
            <a:ext cx="1328256" cy="358574"/>
          </a:xfrm>
          <a:prstGeom prst="wedgeRoundRectCallout">
            <a:avLst>
              <a:gd name="adj1" fmla="val -42101"/>
              <a:gd name="adj2" fmla="val 112820"/>
              <a:gd name="adj3" fmla="val 16667"/>
            </a:avLst>
          </a:prstGeom>
          <a:solidFill>
            <a:srgbClr val="FFC000"/>
          </a:solidFill>
          <a:ln w="9525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CC7A4E8C-AE2B-42D7-9BC6-902F21982382}"/>
              </a:ext>
            </a:extLst>
          </p:cNvPr>
          <p:cNvSpPr/>
          <p:nvPr/>
        </p:nvSpPr>
        <p:spPr>
          <a:xfrm flipH="1">
            <a:off x="1722012" y="3581922"/>
            <a:ext cx="1328256" cy="358574"/>
          </a:xfrm>
          <a:prstGeom prst="wedgeRoundRectCallout">
            <a:avLst>
              <a:gd name="adj1" fmla="val -38359"/>
              <a:gd name="adj2" fmla="val 110048"/>
              <a:gd name="adj3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696FBF98-AA08-441D-BDA5-CAF38536D2B3}"/>
              </a:ext>
            </a:extLst>
          </p:cNvPr>
          <p:cNvSpPr/>
          <p:nvPr/>
        </p:nvSpPr>
        <p:spPr>
          <a:xfrm flipH="1">
            <a:off x="1719001" y="4595853"/>
            <a:ext cx="1328256" cy="358574"/>
          </a:xfrm>
          <a:prstGeom prst="wedgeRoundRectCallout">
            <a:avLst>
              <a:gd name="adj1" fmla="val -42101"/>
              <a:gd name="adj2" fmla="val 118364"/>
              <a:gd name="adj3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60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Chatbots behind the scenes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04AB2-9E4B-41C2-81D8-D14210FA6152}"/>
              </a:ext>
            </a:extLst>
          </p:cNvPr>
          <p:cNvSpPr/>
          <p:nvPr/>
        </p:nvSpPr>
        <p:spPr>
          <a:xfrm>
            <a:off x="1366888" y="4147794"/>
            <a:ext cx="1923068" cy="1008668"/>
          </a:xfrm>
          <a:prstGeom prst="rect">
            <a:avLst/>
          </a:pr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0471EC-82BA-4407-A585-DF2935D5EDBE}"/>
              </a:ext>
            </a:extLst>
          </p:cNvPr>
          <p:cNvSpPr/>
          <p:nvPr/>
        </p:nvSpPr>
        <p:spPr>
          <a:xfrm>
            <a:off x="5854045" y="4147794"/>
            <a:ext cx="1923068" cy="1008668"/>
          </a:xfrm>
          <a:prstGeom prst="rect">
            <a:avLst/>
          </a:pr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E2C51-DE58-47AE-B7BC-D276DD8B19F0}"/>
              </a:ext>
            </a:extLst>
          </p:cNvPr>
          <p:cNvSpPr/>
          <p:nvPr/>
        </p:nvSpPr>
        <p:spPr>
          <a:xfrm>
            <a:off x="3695307" y="2375554"/>
            <a:ext cx="1923068" cy="1008668"/>
          </a:xfrm>
          <a:prstGeom prst="rect">
            <a:avLst/>
          </a:pr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8" name="Picture 18" descr="See the source image">
            <a:extLst>
              <a:ext uri="{FF2B5EF4-FFF2-40B4-BE49-F238E27FC236}">
                <a16:creationId xmlns:a16="http://schemas.microsoft.com/office/drawing/2014/main" id="{8639D05E-E9AD-4F8D-83C2-745447EE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78" y="1121789"/>
            <a:ext cx="875725" cy="87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BCDBBC-3C6D-4E73-A2B8-21B1F43BD32A}"/>
              </a:ext>
            </a:extLst>
          </p:cNvPr>
          <p:cNvCxnSpPr>
            <a:stCxn id="6" idx="0"/>
            <a:endCxn id="27" idx="1"/>
          </p:cNvCxnSpPr>
          <p:nvPr/>
        </p:nvCxnSpPr>
        <p:spPr>
          <a:xfrm flipV="1">
            <a:off x="2328422" y="2879888"/>
            <a:ext cx="1366885" cy="126790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AB63B9-83A9-4140-B487-F75D0E7F572B}"/>
              </a:ext>
            </a:extLst>
          </p:cNvPr>
          <p:cNvCxnSpPr>
            <a:stCxn id="27" idx="3"/>
            <a:endCxn id="26" idx="0"/>
          </p:cNvCxnSpPr>
          <p:nvPr/>
        </p:nvCxnSpPr>
        <p:spPr>
          <a:xfrm>
            <a:off x="5618375" y="2879888"/>
            <a:ext cx="1197204" cy="126790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E61E49-DA92-491D-AB1E-BDA450DEC174}"/>
              </a:ext>
            </a:extLst>
          </p:cNvPr>
          <p:cNvCxnSpPr/>
          <p:nvPr/>
        </p:nvCxnSpPr>
        <p:spPr>
          <a:xfrm flipH="1" flipV="1">
            <a:off x="5618375" y="2460396"/>
            <a:ext cx="1555423" cy="16873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67F898-CE1C-47E1-AC2B-59298F246CC8}"/>
              </a:ext>
            </a:extLst>
          </p:cNvPr>
          <p:cNvCxnSpPr>
            <a:cxnSpLocks/>
          </p:cNvCxnSpPr>
          <p:nvPr/>
        </p:nvCxnSpPr>
        <p:spPr>
          <a:xfrm flipH="1">
            <a:off x="1970202" y="2526385"/>
            <a:ext cx="1725107" cy="16214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25F635-8486-4907-A6C4-BA35091EAD47}"/>
              </a:ext>
            </a:extLst>
          </p:cNvPr>
          <p:cNvSpPr txBox="1"/>
          <p:nvPr/>
        </p:nvSpPr>
        <p:spPr>
          <a:xfrm>
            <a:off x="1527142" y="4345757"/>
            <a:ext cx="1602557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600" b="1" dirty="0">
                <a:solidFill>
                  <a:schemeClr val="bg2"/>
                </a:solidFill>
              </a:rPr>
              <a:t>Bot Engine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998E58-CA75-4E2D-B1DC-00D8D1D908FC}"/>
              </a:ext>
            </a:extLst>
          </p:cNvPr>
          <p:cNvSpPr txBox="1"/>
          <p:nvPr/>
        </p:nvSpPr>
        <p:spPr>
          <a:xfrm>
            <a:off x="6014301" y="4350470"/>
            <a:ext cx="1602557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600" b="1" dirty="0">
                <a:solidFill>
                  <a:schemeClr val="bg2"/>
                </a:solidFill>
              </a:rPr>
              <a:t>Chat Platform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263F1D-B85F-49FE-9636-2B29FFCFE048}"/>
              </a:ext>
            </a:extLst>
          </p:cNvPr>
          <p:cNvSpPr txBox="1"/>
          <p:nvPr/>
        </p:nvSpPr>
        <p:spPr>
          <a:xfrm>
            <a:off x="3855563" y="2526385"/>
            <a:ext cx="1602557" cy="45550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600" b="1" dirty="0">
                <a:solidFill>
                  <a:schemeClr val="bg2"/>
                </a:solidFill>
              </a:rPr>
              <a:t>Your own Backend App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8ECA57-226C-4C1B-89A6-9A6B1E69F474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>
            <a:off x="4656841" y="1997514"/>
            <a:ext cx="0" cy="378040"/>
          </a:xfrm>
          <a:prstGeom prst="line">
            <a:avLst/>
          </a:prstGeom>
          <a:ln w="12700">
            <a:solidFill>
              <a:schemeClr val="bg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1980D5-6A88-4EFD-8C8C-A20C79E8595C}"/>
              </a:ext>
            </a:extLst>
          </p:cNvPr>
          <p:cNvSpPr txBox="1"/>
          <p:nvPr/>
        </p:nvSpPr>
        <p:spPr>
          <a:xfrm rot="19011508">
            <a:off x="1814992" y="3163427"/>
            <a:ext cx="1602557" cy="22006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bg1"/>
                </a:solidFill>
              </a:rPr>
              <a:t>User’s Message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67997A-9116-47E0-B1BA-216F36906D05}"/>
              </a:ext>
            </a:extLst>
          </p:cNvPr>
          <p:cNvSpPr txBox="1"/>
          <p:nvPr/>
        </p:nvSpPr>
        <p:spPr>
          <a:xfrm rot="19011508">
            <a:off x="2337764" y="3505815"/>
            <a:ext cx="1602557" cy="22006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bg1"/>
                </a:solidFill>
              </a:rPr>
              <a:t>Bot’s Response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199F0C-3483-496B-AD50-1AB113E238F1}"/>
              </a:ext>
            </a:extLst>
          </p:cNvPr>
          <p:cNvSpPr txBox="1"/>
          <p:nvPr/>
        </p:nvSpPr>
        <p:spPr>
          <a:xfrm rot="2811508">
            <a:off x="5773977" y="3143702"/>
            <a:ext cx="1602557" cy="22006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bg1"/>
                </a:solidFill>
              </a:rPr>
              <a:t>User’s Message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91BAD7-C714-44DF-B7FF-69E18A10231F}"/>
              </a:ext>
            </a:extLst>
          </p:cNvPr>
          <p:cNvSpPr txBox="1"/>
          <p:nvPr/>
        </p:nvSpPr>
        <p:spPr>
          <a:xfrm rot="2811508">
            <a:off x="5357817" y="3494936"/>
            <a:ext cx="1602557" cy="22006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bg1"/>
                </a:solidFill>
              </a:rPr>
              <a:t>Bot’s Response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FB821A9-61CE-465C-B6E3-0D5C799D712A}"/>
              </a:ext>
            </a:extLst>
          </p:cNvPr>
          <p:cNvSpPr/>
          <p:nvPr/>
        </p:nvSpPr>
        <p:spPr>
          <a:xfrm>
            <a:off x="2211373" y="2915237"/>
            <a:ext cx="356726" cy="344079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rgbClr val="FFE600"/>
                </a:solidFill>
              </a:rPr>
              <a:t>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A0CC57-F837-4FB2-BF92-0298932A5387}"/>
              </a:ext>
            </a:extLst>
          </p:cNvPr>
          <p:cNvSpPr/>
          <p:nvPr/>
        </p:nvSpPr>
        <p:spPr>
          <a:xfrm>
            <a:off x="3161288" y="3680647"/>
            <a:ext cx="356726" cy="344079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rgbClr val="FFE600"/>
                </a:solidFill>
              </a:rPr>
              <a:t>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87AF6C8-DDB7-4932-97EC-C9627B4AE84F}"/>
              </a:ext>
            </a:extLst>
          </p:cNvPr>
          <p:cNvSpPr/>
          <p:nvPr/>
        </p:nvSpPr>
        <p:spPr>
          <a:xfrm>
            <a:off x="5634532" y="3680646"/>
            <a:ext cx="356726" cy="344079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rgbClr val="FFE600"/>
                </a:solidFill>
              </a:rPr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228AF9A-DF8A-4FC7-9DD0-624FBA7C1DBD}"/>
              </a:ext>
            </a:extLst>
          </p:cNvPr>
          <p:cNvSpPr/>
          <p:nvPr/>
        </p:nvSpPr>
        <p:spPr>
          <a:xfrm>
            <a:off x="6641890" y="2909653"/>
            <a:ext cx="356726" cy="344079"/>
          </a:xfrm>
          <a:prstGeom prst="ellipse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rgbClr val="FFE600"/>
                </a:solidFill>
              </a:rPr>
              <a:t>1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1FD912A-46B3-4127-BA09-724DD8164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00" y="2987642"/>
            <a:ext cx="648212" cy="3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31336000-4031-4CE6-94C2-CE07451E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77" y="3020585"/>
            <a:ext cx="1040911" cy="30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9EAB5D0A-B1BD-40DA-92AA-3A994DD03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88" y="4579482"/>
            <a:ext cx="589477" cy="58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523F6EC3-435E-4A9E-841E-84E89FAEE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70" y="4591978"/>
            <a:ext cx="1112363" cy="29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DB889C1F-C4AC-4E3F-B9D9-C6166C31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21" y="4857271"/>
            <a:ext cx="882533" cy="2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See the source image">
            <a:extLst>
              <a:ext uri="{FF2B5EF4-FFF2-40B4-BE49-F238E27FC236}">
                <a16:creationId xmlns:a16="http://schemas.microsoft.com/office/drawing/2014/main" id="{71F8B315-8B93-411F-9D78-1FAB1287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42" y="4724625"/>
            <a:ext cx="335437" cy="3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See the source image">
            <a:extLst>
              <a:ext uri="{FF2B5EF4-FFF2-40B4-BE49-F238E27FC236}">
                <a16:creationId xmlns:a16="http://schemas.microsoft.com/office/drawing/2014/main" id="{55F7712F-9F4C-4F0B-A528-E5381B93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72" y="4739327"/>
            <a:ext cx="324045" cy="3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e the source image">
            <a:extLst>
              <a:ext uri="{FF2B5EF4-FFF2-40B4-BE49-F238E27FC236}">
                <a16:creationId xmlns:a16="http://schemas.microsoft.com/office/drawing/2014/main" id="{C0E547AD-46D1-4F69-8615-29960242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92" y="4671559"/>
            <a:ext cx="777712" cy="46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4033825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What are Bot Engines/ Frameworks ?</a:t>
            </a:r>
          </a:p>
        </p:txBody>
      </p:sp>
    </p:spTree>
    <p:extLst>
      <p:ext uri="{BB962C8B-B14F-4D97-AF65-F5344CB8AC3E}">
        <p14:creationId xmlns:p14="http://schemas.microsoft.com/office/powerpoint/2010/main" val="426194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 Engines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1"/>
            <a:ext cx="8229600" cy="97503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Bot engines provide us with all the machine learning and natural language processing tools we'll need for creating chatbots.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They actually do all the "</a:t>
            </a:r>
            <a:r>
              <a:rPr lang="en-IN" sz="1400" b="1" dirty="0">
                <a:solidFill>
                  <a:srgbClr val="FFE600"/>
                </a:solidFill>
              </a:rPr>
              <a:t>heavy lifting</a:t>
            </a:r>
            <a:r>
              <a:rPr lang="en-IN" sz="1400" dirty="0"/>
              <a:t>" for us.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We don’t have to write NLP codes and build chatbots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52822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7">
            <a:extLst>
              <a:ext uri="{FF2B5EF4-FFF2-40B4-BE49-F238E27FC236}">
                <a16:creationId xmlns:a16="http://schemas.microsoft.com/office/drawing/2014/main" id="{4C90BD62-3A3F-4E5A-A574-E203E1FC2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02" y="1476597"/>
            <a:ext cx="4064949" cy="860400"/>
          </a:xfrm>
        </p:spPr>
        <p:txBody>
          <a:bodyPr/>
          <a:lstStyle/>
          <a:p>
            <a:r>
              <a:rPr lang="en-IN" sz="3000" dirty="0">
                <a:solidFill>
                  <a:srgbClr val="2E2E38"/>
                </a:solidFill>
              </a:rPr>
              <a:t>SAP Conversational AI</a:t>
            </a:r>
            <a:endParaRPr lang="en-IN" dirty="0"/>
          </a:p>
        </p:txBody>
      </p:sp>
      <p:sp>
        <p:nvSpPr>
          <p:cNvPr id="28" name="Subtitle 8">
            <a:extLst>
              <a:ext uri="{FF2B5EF4-FFF2-40B4-BE49-F238E27FC236}">
                <a16:creationId xmlns:a16="http://schemas.microsoft.com/office/drawing/2014/main" id="{371E02FE-8AB8-4136-A86F-0AE4468B1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02" y="2753604"/>
            <a:ext cx="3492134" cy="760174"/>
          </a:xfrm>
        </p:spPr>
        <p:txBody>
          <a:bodyPr>
            <a:normAutofit/>
          </a:bodyPr>
          <a:lstStyle/>
          <a:p>
            <a:r>
              <a:rPr lang="en-IN" dirty="0"/>
              <a:t>Saurabh Gang</a:t>
            </a:r>
          </a:p>
          <a:p>
            <a:r>
              <a:rPr lang="en-IN" dirty="0"/>
              <a:t>EY GDS Consulting</a:t>
            </a:r>
          </a:p>
        </p:txBody>
      </p:sp>
    </p:spTree>
    <p:extLst>
      <p:ext uri="{BB962C8B-B14F-4D97-AF65-F5344CB8AC3E}">
        <p14:creationId xmlns:p14="http://schemas.microsoft.com/office/powerpoint/2010/main" val="79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870"/>
            <a:ext cx="8229600" cy="594360"/>
          </a:xfrm>
        </p:spPr>
        <p:txBody>
          <a:bodyPr>
            <a:normAutofit/>
          </a:bodyPr>
          <a:lstStyle/>
          <a:p>
            <a:r>
              <a:rPr lang="en-IN" dirty="0"/>
              <a:t>SAP Conversational AI</a:t>
            </a:r>
          </a:p>
        </p:txBody>
      </p:sp>
      <p:sp>
        <p:nvSpPr>
          <p:cNvPr id="5" name="Rectangle 4"/>
          <p:cNvSpPr/>
          <p:nvPr/>
        </p:nvSpPr>
        <p:spPr>
          <a:xfrm>
            <a:off x="372360" y="982852"/>
            <a:ext cx="8314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SAP Conversational AI is the ultimate end-to-end enterprise chatbot platform that enables us to </a:t>
            </a:r>
            <a:r>
              <a:rPr lang="en-IN" sz="1400" b="1" dirty="0">
                <a:solidFill>
                  <a:srgbClr val="FFC000"/>
                </a:solidFill>
                <a:latin typeface="EYInterstate Light" panose="02000506000000020004" pitchFamily="2" charset="0"/>
              </a:rPr>
              <a:t>train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, </a:t>
            </a:r>
            <a:r>
              <a:rPr lang="en-IN" sz="1400" b="1" dirty="0">
                <a:solidFill>
                  <a:srgbClr val="FFC000"/>
                </a:solidFill>
                <a:latin typeface="EYInterstate Light" panose="02000506000000020004" pitchFamily="2" charset="0"/>
              </a:rPr>
              <a:t>build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, </a:t>
            </a:r>
            <a:r>
              <a:rPr lang="en-IN" sz="1400" b="1" dirty="0">
                <a:solidFill>
                  <a:srgbClr val="FFC000"/>
                </a:solidFill>
                <a:latin typeface="EYInterstate Light" panose="02000506000000020004" pitchFamily="2" charset="0"/>
              </a:rPr>
              <a:t>connect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 and </a:t>
            </a:r>
            <a:r>
              <a:rPr lang="en-IN" sz="1400" b="1" dirty="0">
                <a:solidFill>
                  <a:srgbClr val="FFC000"/>
                </a:solidFill>
                <a:latin typeface="EYInterstate Light" panose="02000506000000020004" pitchFamily="2" charset="0"/>
              </a:rPr>
              <a:t>monitor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 chatbots to automate the employee experience.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9F52D-E330-4135-AE97-AEC54B43BD51}"/>
              </a:ext>
            </a:extLst>
          </p:cNvPr>
          <p:cNvGrpSpPr/>
          <p:nvPr/>
        </p:nvGrpSpPr>
        <p:grpSpPr>
          <a:xfrm>
            <a:off x="1112470" y="1799535"/>
            <a:ext cx="6814346" cy="4465377"/>
            <a:chOff x="1050237" y="1596338"/>
            <a:chExt cx="6814346" cy="446537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4084A75-2085-472A-B690-1494F840C76B}"/>
                </a:ext>
              </a:extLst>
            </p:cNvPr>
            <p:cNvSpPr/>
            <p:nvPr/>
          </p:nvSpPr>
          <p:spPr>
            <a:xfrm>
              <a:off x="1050237" y="1596338"/>
              <a:ext cx="6811292" cy="276999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EYInterstate Light" panose="02000506000000020004" pitchFamily="2" charset="0"/>
                </a:rPr>
                <a:t>Key Capabilities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060C08-D5C6-40CA-A603-EFC122376C0F}"/>
                </a:ext>
              </a:extLst>
            </p:cNvPr>
            <p:cNvGrpSpPr/>
            <p:nvPr/>
          </p:nvGrpSpPr>
          <p:grpSpPr>
            <a:xfrm>
              <a:off x="1050237" y="1970177"/>
              <a:ext cx="6814346" cy="4091538"/>
              <a:chOff x="53823" y="1949785"/>
              <a:chExt cx="6814346" cy="40915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B041DD2-294C-4A5E-874D-D62780D12FC8}"/>
                  </a:ext>
                </a:extLst>
              </p:cNvPr>
              <p:cNvSpPr/>
              <p:nvPr/>
            </p:nvSpPr>
            <p:spPr>
              <a:xfrm>
                <a:off x="2471553" y="2451651"/>
                <a:ext cx="1995794" cy="15121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just"/>
                <a:r>
                  <a:rPr lang="en-IN" sz="1200" dirty="0">
                    <a:solidFill>
                      <a:schemeClr val="bg2"/>
                    </a:solidFill>
                    <a:latin typeface="EYInterstate Light" panose="02000506000000020004" pitchFamily="2" charset="0"/>
                  </a:rPr>
                  <a:t>Interact with customers with the same level of accuracy in multiple languages. A trilingual bot can easily switch between languages during a conversation.</a:t>
                </a:r>
              </a:p>
              <a:p>
                <a:pPr algn="just"/>
                <a:endParaRPr lang="en-IN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20D3CC8-9E93-4E81-BAB1-5E084CF2B78B}"/>
                  </a:ext>
                </a:extLst>
              </p:cNvPr>
              <p:cNvSpPr/>
              <p:nvPr/>
            </p:nvSpPr>
            <p:spPr>
              <a:xfrm>
                <a:off x="4869321" y="2451651"/>
                <a:ext cx="1998848" cy="15121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just"/>
                <a:r>
                  <a:rPr lang="en-IN" sz="1200" dirty="0">
                    <a:solidFill>
                      <a:schemeClr val="bg2"/>
                    </a:solidFill>
                    <a:latin typeface="EYInterstate Light" panose="02000506000000020004" pitchFamily="2" charset="0"/>
                  </a:rPr>
                  <a:t>Draw on a comprehensive suite of chatbot tools to help the development process, from bot building to training.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F9CF49-0B98-456D-8F8C-9FB596C16B74}"/>
                  </a:ext>
                </a:extLst>
              </p:cNvPr>
              <p:cNvSpPr/>
              <p:nvPr/>
            </p:nvSpPr>
            <p:spPr>
              <a:xfrm>
                <a:off x="53911" y="2450677"/>
                <a:ext cx="1995794" cy="15121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just"/>
                <a:r>
                  <a:rPr lang="en-IN" sz="1200" dirty="0">
                    <a:solidFill>
                      <a:schemeClr val="bg2"/>
                    </a:solidFill>
                    <a:latin typeface="EYInterstate Light" panose="02000506000000020004" pitchFamily="2" charset="0"/>
                  </a:rPr>
                  <a:t>Leverage proprietary natural language processing (NLP) technology to analyse text inputs and enrich key data – for a rapid and straightforward deployment.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E5EB1C-4241-4CB3-B115-6B09F75950BB}"/>
                  </a:ext>
                </a:extLst>
              </p:cNvPr>
              <p:cNvSpPr/>
              <p:nvPr/>
            </p:nvSpPr>
            <p:spPr>
              <a:xfrm>
                <a:off x="53909" y="1949785"/>
                <a:ext cx="1995708" cy="448192"/>
              </a:xfrm>
              <a:prstGeom prst="rect">
                <a:avLst/>
              </a:prstGeom>
              <a:solidFill>
                <a:srgbClr val="FFE600"/>
              </a:solidFill>
              <a:ln w="9525">
                <a:solidFill>
                  <a:srgbClr val="FFE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IN" sz="1200" b="1" dirty="0">
                    <a:solidFill>
                      <a:srgbClr val="333333"/>
                    </a:solidFill>
                    <a:latin typeface="EYInterstate Light" panose="02000506000000020004" pitchFamily="2" charset="0"/>
                  </a:rPr>
                  <a:t>Augmented Natural Language Processing</a:t>
                </a:r>
                <a:endParaRPr lang="en-IN" sz="1200" b="1" dirty="0">
                  <a:latin typeface="EYInterstate Light" panose="02000506000000020004" pitchFamily="2" charset="0"/>
                </a:endParaRPr>
              </a:p>
              <a:p>
                <a:pPr algn="ctr"/>
                <a:endParaRPr lang="en-IN" sz="1200" dirty="0">
                  <a:solidFill>
                    <a:schemeClr val="bg1"/>
                  </a:solidFill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3EE6172-2253-4DA8-B01D-77C25BAA6467}"/>
                  </a:ext>
                </a:extLst>
              </p:cNvPr>
              <p:cNvSpPr/>
              <p:nvPr/>
            </p:nvSpPr>
            <p:spPr>
              <a:xfrm>
                <a:off x="2474607" y="1949785"/>
                <a:ext cx="1995794" cy="448192"/>
              </a:xfrm>
              <a:prstGeom prst="rect">
                <a:avLst/>
              </a:prstGeom>
              <a:solidFill>
                <a:srgbClr val="FFE600"/>
              </a:solidFill>
              <a:ln w="9525">
                <a:solidFill>
                  <a:srgbClr val="FFE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IN" sz="1200" b="1" dirty="0">
                    <a:solidFill>
                      <a:srgbClr val="333333"/>
                    </a:solidFill>
                    <a:latin typeface="EYInterstate Light" panose="02000506000000020004" pitchFamily="2" charset="0"/>
                  </a:rPr>
                  <a:t>Support for Multiple Languages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D0EE36-795B-4084-BEF4-0AE4C62CD0A8}"/>
                  </a:ext>
                </a:extLst>
              </p:cNvPr>
              <p:cNvSpPr/>
              <p:nvPr/>
            </p:nvSpPr>
            <p:spPr>
              <a:xfrm>
                <a:off x="4872375" y="1949785"/>
                <a:ext cx="1995794" cy="448192"/>
              </a:xfrm>
              <a:prstGeom prst="rect">
                <a:avLst/>
              </a:prstGeom>
              <a:solidFill>
                <a:srgbClr val="FFE600"/>
              </a:solidFill>
              <a:ln w="9525">
                <a:solidFill>
                  <a:srgbClr val="FFE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IN" sz="1200" b="1" dirty="0">
                    <a:solidFill>
                      <a:srgbClr val="333333"/>
                    </a:solidFill>
                    <a:latin typeface="EYInterstate Light" panose="02000506000000020004" pitchFamily="2" charset="0"/>
                  </a:rPr>
                  <a:t>Powerful Chatbot Development Suite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A9185C0-BC39-4681-A82F-B853103D6CDA}"/>
                  </a:ext>
                </a:extLst>
              </p:cNvPr>
              <p:cNvSpPr/>
              <p:nvPr/>
            </p:nvSpPr>
            <p:spPr>
              <a:xfrm>
                <a:off x="53909" y="4019341"/>
                <a:ext cx="1995794" cy="440683"/>
              </a:xfrm>
              <a:prstGeom prst="rect">
                <a:avLst/>
              </a:prstGeom>
              <a:solidFill>
                <a:srgbClr val="FFE600"/>
              </a:solidFill>
              <a:ln w="9525">
                <a:solidFill>
                  <a:srgbClr val="FFE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IN" sz="1200" b="1" dirty="0">
                    <a:solidFill>
                      <a:srgbClr val="333333"/>
                    </a:solidFill>
                    <a:latin typeface="EYInterstate Light" panose="02000506000000020004" pitchFamily="2" charset="0"/>
                  </a:rPr>
                  <a:t>Integration with SAP and Non-SAP Solutions</a:t>
                </a:r>
                <a:endParaRPr lang="en-IN" sz="1200" b="1" dirty="0"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A28B080-61A1-477A-9166-D8F932567920}"/>
                  </a:ext>
                </a:extLst>
              </p:cNvPr>
              <p:cNvSpPr/>
              <p:nvPr/>
            </p:nvSpPr>
            <p:spPr>
              <a:xfrm>
                <a:off x="53823" y="4524095"/>
                <a:ext cx="1995794" cy="15121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just"/>
                <a:r>
                  <a:rPr lang="en-IN" sz="1200" dirty="0">
                    <a:solidFill>
                      <a:schemeClr val="bg2"/>
                    </a:solidFill>
                    <a:latin typeface="EYInterstate Light" panose="02000506000000020004" pitchFamily="2" charset="0"/>
                  </a:rPr>
                  <a:t>Connect you chatbot to </a:t>
                </a:r>
                <a:r>
                  <a:rPr lang="en-IN" sz="1200" b="1" dirty="0">
                    <a:solidFill>
                      <a:schemeClr val="bg2"/>
                    </a:solidFill>
                    <a:latin typeface="EYInterstate Light" panose="02000506000000020004" pitchFamily="2" charset="0"/>
                  </a:rPr>
                  <a:t>any</a:t>
                </a:r>
                <a:r>
                  <a:rPr lang="en-IN" sz="1200" dirty="0">
                    <a:solidFill>
                      <a:schemeClr val="bg2"/>
                    </a:solidFill>
                    <a:latin typeface="EYInterstate Light" panose="02000506000000020004" pitchFamily="2" charset="0"/>
                  </a:rPr>
                  <a:t> external communication channel, any SAP product, or any back-end system using bot connector functionality.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CA14DFA-E492-413D-B45D-862E69DCEBB8}"/>
                  </a:ext>
                </a:extLst>
              </p:cNvPr>
              <p:cNvSpPr/>
              <p:nvPr/>
            </p:nvSpPr>
            <p:spPr>
              <a:xfrm>
                <a:off x="2474607" y="4021771"/>
                <a:ext cx="1995794" cy="448192"/>
              </a:xfrm>
              <a:prstGeom prst="rect">
                <a:avLst/>
              </a:prstGeom>
              <a:solidFill>
                <a:srgbClr val="FFE600"/>
              </a:solidFill>
              <a:ln w="9525">
                <a:solidFill>
                  <a:srgbClr val="FFE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IN" sz="1200" b="1" dirty="0">
                    <a:solidFill>
                      <a:srgbClr val="333333"/>
                    </a:solidFill>
                    <a:latin typeface="EYInterstate Light" panose="02000506000000020004" pitchFamily="2" charset="0"/>
                  </a:rPr>
                  <a:t>Leverage the Power of Data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41E1FC5-0C79-4000-B38B-E2F1F0C1F99A}"/>
                  </a:ext>
                </a:extLst>
              </p:cNvPr>
              <p:cNvSpPr/>
              <p:nvPr/>
            </p:nvSpPr>
            <p:spPr>
              <a:xfrm>
                <a:off x="4872375" y="4021771"/>
                <a:ext cx="1992740" cy="448192"/>
              </a:xfrm>
              <a:prstGeom prst="rect">
                <a:avLst/>
              </a:prstGeom>
              <a:solidFill>
                <a:srgbClr val="FFE600"/>
              </a:solidFill>
              <a:ln w="9525">
                <a:solidFill>
                  <a:srgbClr val="FFE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IN" sz="1200" b="1" dirty="0">
                    <a:solidFill>
                      <a:srgbClr val="333333"/>
                    </a:solidFill>
                    <a:latin typeface="EYInterstate Light" panose="02000506000000020004" pitchFamily="2" charset="0"/>
                  </a:rPr>
                  <a:t>Voice Activation</a:t>
                </a:r>
                <a:endParaRPr lang="en-IN" sz="1200" b="1" dirty="0">
                  <a:latin typeface="EYInterstate Light" panose="02000506000000020004" pitchFamily="2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6AC2E99-86B6-4AF4-A0CB-DF65BBDE1716}"/>
                  </a:ext>
                </a:extLst>
              </p:cNvPr>
              <p:cNvSpPr/>
              <p:nvPr/>
            </p:nvSpPr>
            <p:spPr>
              <a:xfrm>
                <a:off x="2474607" y="4529221"/>
                <a:ext cx="1995794" cy="15121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just"/>
                <a:r>
                  <a:rPr lang="en-IN" sz="1200" dirty="0">
                    <a:solidFill>
                      <a:schemeClr val="bg2"/>
                    </a:solidFill>
                    <a:latin typeface="EYInterstate Light" panose="02000506000000020004" pitchFamily="2" charset="0"/>
                  </a:rPr>
                  <a:t>Understand your users through powerful analytics dashboard and perfect your training dataset through integrated analytics and benchmark tools.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4C5355D-FAB6-4D13-BC9D-D3C708057AA8}"/>
                  </a:ext>
                </a:extLst>
              </p:cNvPr>
              <p:cNvSpPr/>
              <p:nvPr/>
            </p:nvSpPr>
            <p:spPr>
              <a:xfrm>
                <a:off x="4872375" y="4524095"/>
                <a:ext cx="1995794" cy="15121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just"/>
                <a:r>
                  <a:rPr lang="en-IN" sz="1200" dirty="0">
                    <a:solidFill>
                      <a:schemeClr val="bg2"/>
                    </a:solidFill>
                    <a:latin typeface="EYInterstate Light" panose="02000506000000020004" pitchFamily="2" charset="0"/>
                  </a:rPr>
                  <a:t>Deploy voice-activated chatbots for Google Home, Alexa, and Cortana, in addition to text-activated bots.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064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EA7848-555B-49DE-A8AD-904331FF6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531"/>
              </p:ext>
            </p:extLst>
          </p:nvPr>
        </p:nvGraphicFramePr>
        <p:xfrm>
          <a:off x="404248" y="1278255"/>
          <a:ext cx="8349792" cy="457962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{21E4AEA4-8DFA-4A89-87EB-49C32662AFE0}</a:tableStyleId>
              </a:tblPr>
              <a:tblGrid>
                <a:gridCol w="3190178">
                  <a:extLst>
                    <a:ext uri="{9D8B030D-6E8A-4147-A177-3AD203B41FA5}">
                      <a16:colId xmlns:a16="http://schemas.microsoft.com/office/drawing/2014/main" val="2846322738"/>
                    </a:ext>
                  </a:extLst>
                </a:gridCol>
                <a:gridCol w="2579807">
                  <a:extLst>
                    <a:ext uri="{9D8B030D-6E8A-4147-A177-3AD203B41FA5}">
                      <a16:colId xmlns:a16="http://schemas.microsoft.com/office/drawing/2014/main" val="1736598825"/>
                    </a:ext>
                  </a:extLst>
                </a:gridCol>
                <a:gridCol w="2579807">
                  <a:extLst>
                    <a:ext uri="{9D8B030D-6E8A-4147-A177-3AD203B41FA5}">
                      <a16:colId xmlns:a16="http://schemas.microsoft.com/office/drawing/2014/main" val="349743257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Topic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Presenter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Duration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813715"/>
                  </a:ext>
                </a:extLst>
              </a:tr>
              <a:tr h="278130">
                <a:tc gridSpan="3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Day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7125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0" dirty="0"/>
                        <a:t>A brief overview of the 3-days Workshop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0" dirty="0"/>
                        <a:t>Vinay Joshi</a:t>
                      </a:r>
                    </a:p>
                  </a:txBody>
                  <a:tcPr marL="68580" marR="68580" marT="34290" marB="34290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IN" sz="900" b="0" dirty="0"/>
                        <a:t>60 minutes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719988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0" dirty="0"/>
                        <a:t>Introduction to Chatbots and Natural Language Processing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0" dirty="0"/>
                        <a:t>Souvik Majumder</a:t>
                      </a:r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7219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0" dirty="0"/>
                        <a:t>SAP Conversational AI and types of chatbots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0" dirty="0"/>
                        <a:t>Saurabh Gang</a:t>
                      </a:r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59931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IN" sz="900" b="0" dirty="0"/>
                        <a:t>Building FAQ Chat bots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/>
                        <a:t>Saurabh Gang</a:t>
                      </a:r>
                    </a:p>
                    <a:p>
                      <a:endParaRPr lang="en-IN" sz="900" b="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4169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b="0" dirty="0"/>
                        <a:t>Assignment: Help Desk chat bot for customers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900" b="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993712"/>
                  </a:ext>
                </a:extLst>
              </a:tr>
              <a:tr h="278130">
                <a:tc gridSpan="3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Day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13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dirty="0"/>
                        <a:t>Building perform action bot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Shubendhu Raj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IN" sz="9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55823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dirty="0"/>
                        <a:t>Building Transactional Chatbots using NodeJS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Souvik Majumder</a:t>
                      </a:r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900" dirty="0"/>
                        <a:t>60 minutes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5930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dirty="0"/>
                        <a:t>Assignment: A chat bot for placing orders at a restaurant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926716"/>
                  </a:ext>
                </a:extLst>
              </a:tr>
              <a:tr h="278130">
                <a:tc gridSpan="3"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Day 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7278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dirty="0"/>
                        <a:t>Integrating chat bot in a web-application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Souvik Majumder</a:t>
                      </a:r>
                    </a:p>
                  </a:txBody>
                  <a:tcPr marL="68580" marR="68580" marT="34290" marB="34290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IN" sz="900" dirty="0"/>
                        <a:t>60 minutes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4112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IN" sz="900" dirty="0">
                          <a:solidFill>
                            <a:srgbClr val="262626"/>
                          </a:solidFill>
                        </a:rPr>
                        <a:t>Integrating chat bot in SAP Jam, Telegram and Facebook Messenger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Vinay Joshi</a:t>
                      </a:r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8944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dirty="0"/>
                        <a:t>Assignment</a:t>
                      </a:r>
                      <a:r>
                        <a:rPr lang="en-IN" sz="900"/>
                        <a:t>: TBD</a:t>
                      </a:r>
                      <a:endParaRPr lang="en-IN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04353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IN" sz="900" dirty="0"/>
                        <a:t>Q &amp; A Session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900" dirty="0"/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0503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D535A4-EF64-401C-80D1-A03E10C85BFD}"/>
              </a:ext>
            </a:extLst>
          </p:cNvPr>
          <p:cNvSpPr/>
          <p:nvPr/>
        </p:nvSpPr>
        <p:spPr>
          <a:xfrm>
            <a:off x="404248" y="443984"/>
            <a:ext cx="269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FFFF"/>
                </a:solidFill>
              </a:rPr>
              <a:t>Workshop Agenda</a:t>
            </a:r>
            <a:endParaRPr lang="en-IN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862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870"/>
            <a:ext cx="8229600" cy="594360"/>
          </a:xfrm>
        </p:spPr>
        <p:txBody>
          <a:bodyPr>
            <a:normAutofit/>
          </a:bodyPr>
          <a:lstStyle/>
          <a:p>
            <a:r>
              <a:rPr lang="en-IN" dirty="0"/>
              <a:t>Benefits of SAP Conversational AI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060C08-D5C6-40CA-A603-EFC122376C0F}"/>
              </a:ext>
            </a:extLst>
          </p:cNvPr>
          <p:cNvGrpSpPr/>
          <p:nvPr/>
        </p:nvGrpSpPr>
        <p:grpSpPr>
          <a:xfrm>
            <a:off x="1151874" y="1001021"/>
            <a:ext cx="6834144" cy="1723739"/>
            <a:chOff x="441530" y="1948811"/>
            <a:chExt cx="6834144" cy="17237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041DD2-294C-4A5E-874D-D62780D12FC8}"/>
                </a:ext>
              </a:extLst>
            </p:cNvPr>
            <p:cNvSpPr/>
            <p:nvPr/>
          </p:nvSpPr>
          <p:spPr>
            <a:xfrm>
              <a:off x="2853070" y="2450677"/>
              <a:ext cx="1995794" cy="12218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/>
              <a:r>
                <a:rPr lang="en-IN" sz="1200" dirty="0">
                  <a:solidFill>
                    <a:schemeClr val="bg2"/>
                  </a:solidFill>
                  <a:latin typeface="EYInterstate Light" panose="02000506000000020004" pitchFamily="2" charset="0"/>
                </a:rPr>
                <a:t>Simple UX, collaboration, organizational accounts, versioning and environments: makes this bot platform easy for all teams to use smoothly.</a:t>
              </a:r>
              <a:endParaRPr lang="en-IN" sz="1200" dirty="0">
                <a:solidFill>
                  <a:schemeClr val="bg2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20D3CC8-9E93-4E81-BAB1-5E084CF2B78B}"/>
                </a:ext>
              </a:extLst>
            </p:cNvPr>
            <p:cNvSpPr/>
            <p:nvPr/>
          </p:nvSpPr>
          <p:spPr>
            <a:xfrm>
              <a:off x="5276826" y="2451651"/>
              <a:ext cx="1995794" cy="12208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/>
              <a:r>
                <a:rPr lang="en-IN" sz="1200" dirty="0">
                  <a:solidFill>
                    <a:schemeClr val="bg2"/>
                  </a:solidFill>
                  <a:latin typeface="EYInterstate Light" panose="02000506000000020004" pitchFamily="2" charset="0"/>
                </a:rPr>
                <a:t>Through an efficient bot building process and a full integration to the SAP software suite, you can launch your bot in days.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F9CF49-0B98-456D-8F8C-9FB596C16B74}"/>
                </a:ext>
              </a:extLst>
            </p:cNvPr>
            <p:cNvSpPr/>
            <p:nvPr/>
          </p:nvSpPr>
          <p:spPr>
            <a:xfrm>
              <a:off x="441532" y="2450677"/>
              <a:ext cx="1995794" cy="12218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/>
              <a:r>
                <a:rPr lang="en-IN" sz="1200" dirty="0">
                  <a:solidFill>
                    <a:schemeClr val="bg2"/>
                  </a:solidFill>
                  <a:latin typeface="EYInterstate Light" panose="02000506000000020004" pitchFamily="2" charset="0"/>
                </a:rPr>
                <a:t>Leverage the power of the highly performing NLP technology capable of building human-like AI chatbots in any language.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8E5EB1C-4241-4CB3-B115-6B09F75950BB}"/>
                </a:ext>
              </a:extLst>
            </p:cNvPr>
            <p:cNvSpPr/>
            <p:nvPr/>
          </p:nvSpPr>
          <p:spPr>
            <a:xfrm>
              <a:off x="441530" y="1949785"/>
              <a:ext cx="1995794" cy="448192"/>
            </a:xfrm>
            <a:prstGeom prst="rect">
              <a:avLst/>
            </a:prstGeom>
            <a:solidFill>
              <a:srgbClr val="FFE600"/>
            </a:solidFill>
            <a:ln w="9525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200" b="1" dirty="0">
                  <a:solidFill>
                    <a:srgbClr val="333333"/>
                  </a:solidFill>
                  <a:latin typeface="EYInterstate Light" panose="02000506000000020004" pitchFamily="2" charset="0"/>
                </a:rPr>
                <a:t>Bots in any language</a:t>
              </a:r>
              <a:endParaRPr lang="en-IN" sz="1200" dirty="0">
                <a:solidFill>
                  <a:schemeClr val="bg1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3EE6172-2253-4DA8-B01D-77C25BAA6467}"/>
                </a:ext>
              </a:extLst>
            </p:cNvPr>
            <p:cNvSpPr/>
            <p:nvPr/>
          </p:nvSpPr>
          <p:spPr>
            <a:xfrm>
              <a:off x="2856124" y="1948811"/>
              <a:ext cx="1995794" cy="448192"/>
            </a:xfrm>
            <a:prstGeom prst="rect">
              <a:avLst/>
            </a:prstGeom>
            <a:solidFill>
              <a:srgbClr val="FFE600"/>
            </a:solidFill>
            <a:ln w="9525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200" b="1" dirty="0">
                  <a:solidFill>
                    <a:srgbClr val="333333"/>
                  </a:solidFill>
                  <a:latin typeface="EYInterstate Light" panose="02000506000000020004" pitchFamily="2" charset="0"/>
                </a:rPr>
                <a:t>Easy to Use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1D0EE36-795B-4084-BEF4-0AE4C62CD0A8}"/>
                </a:ext>
              </a:extLst>
            </p:cNvPr>
            <p:cNvSpPr/>
            <p:nvPr/>
          </p:nvSpPr>
          <p:spPr>
            <a:xfrm>
              <a:off x="5279880" y="1949785"/>
              <a:ext cx="1995794" cy="448192"/>
            </a:xfrm>
            <a:prstGeom prst="rect">
              <a:avLst/>
            </a:prstGeom>
            <a:solidFill>
              <a:srgbClr val="FFE600"/>
            </a:solidFill>
            <a:ln w="9525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200" b="1" dirty="0">
                  <a:solidFill>
                    <a:srgbClr val="333333"/>
                  </a:solidFill>
                  <a:latin typeface="EYInterstate Light" panose="02000506000000020004" pitchFamily="2" charset="0"/>
                </a:rPr>
                <a:t>Fastest Time to Market</a:t>
              </a:r>
            </a:p>
          </p:txBody>
        </p:sp>
      </p:grpSp>
      <p:pic>
        <p:nvPicPr>
          <p:cNvPr id="2050" name="Picture 2" descr="bot-analytics">
            <a:extLst>
              <a:ext uri="{FF2B5EF4-FFF2-40B4-BE49-F238E27FC236}">
                <a16:creationId xmlns:a16="http://schemas.microsoft.com/office/drawing/2014/main" id="{D30831E1-6904-46E5-8F4E-5B1D63AA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34" y="2724761"/>
            <a:ext cx="6926932" cy="37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8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Types of Chatbots</a:t>
            </a:r>
          </a:p>
        </p:txBody>
      </p:sp>
    </p:spTree>
    <p:extLst>
      <p:ext uri="{BB962C8B-B14F-4D97-AF65-F5344CB8AC3E}">
        <p14:creationId xmlns:p14="http://schemas.microsoft.com/office/powerpoint/2010/main" val="251026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Walkthrough: CAI Platform Overview</a:t>
            </a:r>
          </a:p>
        </p:txBody>
      </p:sp>
    </p:spTree>
    <p:extLst>
      <p:ext uri="{BB962C8B-B14F-4D97-AF65-F5344CB8AC3E}">
        <p14:creationId xmlns:p14="http://schemas.microsoft.com/office/powerpoint/2010/main" val="854446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016"/>
            <a:ext cx="8229600" cy="594360"/>
          </a:xfrm>
        </p:spPr>
        <p:txBody>
          <a:bodyPr>
            <a:normAutofit/>
          </a:bodyPr>
          <a:lstStyle/>
          <a:p>
            <a:r>
              <a:rPr lang="en-IN" dirty="0"/>
              <a:t>Types of Chatbots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FF53A-874E-4E2F-AB9E-3466E80F26C6}"/>
              </a:ext>
            </a:extLst>
          </p:cNvPr>
          <p:cNvSpPr txBox="1">
            <a:spLocks/>
          </p:cNvSpPr>
          <p:nvPr/>
        </p:nvSpPr>
        <p:spPr>
          <a:xfrm>
            <a:off x="457200" y="1093783"/>
            <a:ext cx="7539873" cy="1553671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400" dirty="0">
                <a:latin typeface="EYInterstate Light" panose="02000506000000020004" pitchFamily="2" charset="0"/>
              </a:rPr>
              <a:t>There are </a:t>
            </a:r>
            <a:r>
              <a:rPr lang="en-IN" sz="1400" u="sng" dirty="0">
                <a:latin typeface="EYInterstate Light" panose="02000506000000020004" pitchFamily="2" charset="0"/>
              </a:rPr>
              <a:t>two types of chatbot </a:t>
            </a:r>
            <a:r>
              <a:rPr lang="en-IN" sz="1400" dirty="0">
                <a:latin typeface="EYInterstate Light" panose="02000506000000020004" pitchFamily="2" charset="0"/>
              </a:rPr>
              <a:t>we can build in SAP Conversational AI Platform :</a:t>
            </a:r>
          </a:p>
          <a:p>
            <a:pPr marL="0" indent="0">
              <a:buNone/>
            </a:pPr>
            <a:endParaRPr lang="en-IN" sz="1400" dirty="0">
              <a:latin typeface="EYInterstate Light" panose="02000506000000020004" pitchFamily="2" charset="0"/>
            </a:endParaRPr>
          </a:p>
          <a:p>
            <a:pPr lvl="1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latin typeface="EYInterstate Light" panose="02000506000000020004" pitchFamily="2" charset="0"/>
              </a:rPr>
              <a:t>	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Perform Action (Transactional Bots)</a:t>
            </a:r>
          </a:p>
          <a:p>
            <a:pPr lvl="1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	Retrieve Answers (Knowledge Base / FAQ Chatbots)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66551-1388-4AC5-9922-4DF08862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77" y="2561148"/>
            <a:ext cx="4792246" cy="2185389"/>
          </a:xfrm>
          <a:prstGeom prst="rect">
            <a:avLst/>
          </a:prstGeom>
          <a:ln w="57150">
            <a:solidFill>
              <a:srgbClr val="FFE600"/>
            </a:solidFill>
          </a:ln>
        </p:spPr>
      </p:pic>
    </p:spTree>
    <p:extLst>
      <p:ext uri="{BB962C8B-B14F-4D97-AF65-F5344CB8AC3E}">
        <p14:creationId xmlns:p14="http://schemas.microsoft.com/office/powerpoint/2010/main" val="292399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Create an FAQ Chatbot</a:t>
            </a:r>
          </a:p>
        </p:txBody>
      </p:sp>
    </p:spTree>
    <p:extLst>
      <p:ext uri="{BB962C8B-B14F-4D97-AF65-F5344CB8AC3E}">
        <p14:creationId xmlns:p14="http://schemas.microsoft.com/office/powerpoint/2010/main" val="394403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015"/>
            <a:ext cx="8229600" cy="594360"/>
          </a:xfrm>
        </p:spPr>
        <p:txBody>
          <a:bodyPr>
            <a:normAutofit/>
          </a:bodyPr>
          <a:lstStyle/>
          <a:p>
            <a:r>
              <a:rPr lang="en-IN" dirty="0"/>
              <a:t>Create an FAQ Chatbot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D30BE-EBC5-4FEC-8822-96F45D7C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69"/>
          <a:stretch/>
        </p:blipFill>
        <p:spPr>
          <a:xfrm>
            <a:off x="614856" y="1496350"/>
            <a:ext cx="7914288" cy="38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2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Bot Visibility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4625DB-B3EE-4585-9508-1593213FE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8"/>
          <a:stretch/>
        </p:blipFill>
        <p:spPr>
          <a:xfrm>
            <a:off x="1883349" y="2000994"/>
            <a:ext cx="5377301" cy="28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7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create an FAQ Bot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C3D5C8-FB2F-4061-A099-EA2C297E7F3F}"/>
              </a:ext>
            </a:extLst>
          </p:cNvPr>
          <p:cNvSpPr txBox="1">
            <a:spLocks/>
          </p:cNvSpPr>
          <p:nvPr/>
        </p:nvSpPr>
        <p:spPr>
          <a:xfrm>
            <a:off x="708005" y="1153353"/>
            <a:ext cx="7727989" cy="3798497"/>
          </a:xfrm>
          <a:prstGeom prst="rect">
            <a:avLst/>
          </a:prstGeom>
        </p:spPr>
        <p:txBody>
          <a:bodyPr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A FAQ bot retrieves answers to users’ questions from one or more documents (.csv file) that you upload. The document must include predefined pairs of questions and answers.</a:t>
            </a:r>
          </a:p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This allows your bot to map the user’s query to the best match and retrieve an answer without interpreting the intent of the question.</a:t>
            </a:r>
          </a:p>
          <a:p>
            <a:pPr marL="0" indent="0">
              <a:buNone/>
            </a:pPr>
            <a:endParaRPr lang="en-IN" sz="1400" b="1" dirty="0">
              <a:latin typeface="EYInterstate" panose="02000503020000020004" pitchFamily="2" charset="0"/>
            </a:endParaRPr>
          </a:p>
          <a:p>
            <a:pPr marL="0" indent="0">
              <a:buNone/>
            </a:pPr>
            <a:r>
              <a:rPr lang="en-IN" sz="1400" b="1" dirty="0">
                <a:latin typeface="EYInterstate" panose="02000503020000020004" pitchFamily="2" charset="0"/>
              </a:rPr>
              <a:t>Upload your document:</a:t>
            </a:r>
          </a:p>
          <a:p>
            <a:pPr marL="0" indent="0">
              <a:buNone/>
            </a:pPr>
            <a:r>
              <a:rPr lang="en-IN" sz="1400" dirty="0">
                <a:latin typeface="EYInterstate Light" panose="02000506000000020004" pitchFamily="2" charset="0"/>
              </a:rPr>
              <a:t>Once you’ve created your bot, it will open on the train tab, where you can upload your FAQ files (CSV extension).</a:t>
            </a:r>
          </a:p>
          <a:p>
            <a:pPr marL="0" indent="0">
              <a:buNone/>
            </a:pPr>
            <a:endParaRPr lang="en-IN" sz="1400" dirty="0">
              <a:latin typeface="EYInterstate Light" panose="02000506000000020004" pitchFamily="2" charset="0"/>
            </a:endParaRPr>
          </a:p>
          <a:p>
            <a:pPr marL="0" indent="0">
              <a:buNone/>
            </a:pPr>
            <a:endParaRPr lang="en-IN" sz="1400" dirty="0">
              <a:latin typeface="EYInterstate Light" panose="02000506000000020004" pitchFamily="2" charset="0"/>
            </a:endParaRPr>
          </a:p>
          <a:p>
            <a:pPr marL="0" indent="0">
              <a:buNone/>
            </a:pPr>
            <a:r>
              <a:rPr lang="en-IN" sz="1400" b="1" u="sng" dirty="0">
                <a:latin typeface="EYInterstate Light" panose="02000506000000020004" pitchFamily="2" charset="0"/>
              </a:rPr>
              <a:t>Document Requirements for FAQ File:</a:t>
            </a:r>
          </a:p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The file is a UTF-8 encoded CSV file.</a:t>
            </a:r>
          </a:p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Your file has either comma, semicolon, or pipe separated values, based on the default settings maintained in your computer</a:t>
            </a:r>
          </a:p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Your file size is no more than 10 MB</a:t>
            </a:r>
          </a:p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Your document has no more than 20,000 questions and answers.</a:t>
            </a:r>
          </a:p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Answers have no more than 2000 characters.</a:t>
            </a:r>
          </a:p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Questions have no more than 500 characters</a:t>
            </a:r>
          </a:p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The FAQ file has two columns: one for questions and one for answers.</a:t>
            </a:r>
          </a:p>
          <a:p>
            <a:pPr>
              <a:buClr>
                <a:srgbClr val="FFE600"/>
              </a:buClr>
            </a:pPr>
            <a:r>
              <a:rPr lang="en-IN" sz="1400" dirty="0">
                <a:latin typeface="EYInterstate Light" panose="02000506000000020004" pitchFamily="2" charset="0"/>
              </a:rPr>
              <a:t>You have used Markdown syntax for adding hyperlinks to text.</a:t>
            </a:r>
          </a:p>
          <a:p>
            <a:pPr marL="0" indent="0">
              <a:buNone/>
            </a:pPr>
            <a:endParaRPr lang="en-IN" sz="1400" b="1" dirty="0">
              <a:latin typeface="EYInterstate" panose="02000503020000020004" pitchFamily="2" charset="0"/>
            </a:endParaRPr>
          </a:p>
          <a:p>
            <a:pPr marL="0" indent="0">
              <a:buNone/>
            </a:pPr>
            <a:endParaRPr lang="en-IN" sz="1400" b="1" dirty="0"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57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8FA32C-85DB-461D-837B-1468B91F2894}"/>
              </a:ext>
            </a:extLst>
          </p:cNvPr>
          <p:cNvSpPr/>
          <p:nvPr/>
        </p:nvSpPr>
        <p:spPr>
          <a:xfrm>
            <a:off x="0" y="2534478"/>
            <a:ext cx="9144000" cy="1361661"/>
          </a:xfrm>
          <a:prstGeom prst="rect">
            <a:avLst/>
          </a:prstGeom>
          <a:solidFill>
            <a:srgbClr val="FFE6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5834C-B1BC-49B9-8DC9-3B16F8D7A649}"/>
              </a:ext>
            </a:extLst>
          </p:cNvPr>
          <p:cNvSpPr txBox="1"/>
          <p:nvPr/>
        </p:nvSpPr>
        <p:spPr>
          <a:xfrm>
            <a:off x="3289852" y="2971800"/>
            <a:ext cx="2723322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2787228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8FA32C-85DB-461D-837B-1468B91F2894}"/>
              </a:ext>
            </a:extLst>
          </p:cNvPr>
          <p:cNvSpPr/>
          <p:nvPr/>
        </p:nvSpPr>
        <p:spPr>
          <a:xfrm>
            <a:off x="0" y="2534478"/>
            <a:ext cx="9144000" cy="1361661"/>
          </a:xfrm>
          <a:prstGeom prst="rect">
            <a:avLst/>
          </a:prstGeom>
          <a:solidFill>
            <a:srgbClr val="FFE6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5834C-B1BC-49B9-8DC9-3B16F8D7A649}"/>
              </a:ext>
            </a:extLst>
          </p:cNvPr>
          <p:cNvSpPr txBox="1"/>
          <p:nvPr/>
        </p:nvSpPr>
        <p:spPr>
          <a:xfrm>
            <a:off x="3289852" y="2971800"/>
            <a:ext cx="2723322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20058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882D21-0B03-4BE4-8AE2-E70F1C51B6E4}"/>
              </a:ext>
            </a:extLst>
          </p:cNvPr>
          <p:cNvSpPr/>
          <p:nvPr/>
        </p:nvSpPr>
        <p:spPr>
          <a:xfrm>
            <a:off x="7302879" y="1850861"/>
            <a:ext cx="1437904" cy="14511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 your Presenters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764" y="3370875"/>
            <a:ext cx="1606777" cy="782464"/>
          </a:xfrm>
        </p:spPr>
        <p:txBody>
          <a:bodyPr>
            <a:normAutofit/>
          </a:bodyPr>
          <a:lstStyle/>
          <a:p>
            <a:pPr algn="ctr"/>
            <a:r>
              <a:rPr lang="en-IN" sz="1400" b="1" dirty="0">
                <a:solidFill>
                  <a:srgbClr val="FFE600"/>
                </a:solidFill>
              </a:rPr>
              <a:t>Vinay Joshi</a:t>
            </a:r>
          </a:p>
          <a:p>
            <a:pPr algn="ctr"/>
            <a:r>
              <a:rPr lang="en-IN" sz="1400" dirty="0"/>
              <a:t>Senior Consultant</a:t>
            </a:r>
          </a:p>
          <a:p>
            <a:pPr algn="ctr"/>
            <a:r>
              <a:rPr lang="en-IN" sz="1400" dirty="0"/>
              <a:t>EY GDS Consulting</a:t>
            </a:r>
          </a:p>
        </p:txBody>
      </p:sp>
      <p:pic>
        <p:nvPicPr>
          <p:cNvPr id="1028" name="Picture 4" descr="Profile photo of Saurabh Gang">
            <a:extLst>
              <a:ext uri="{FF2B5EF4-FFF2-40B4-BE49-F238E27FC236}">
                <a16:creationId xmlns:a16="http://schemas.microsoft.com/office/drawing/2014/main" id="{EDAB5563-A1B2-4811-98B9-B68428AC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0" t="10139" r="29097" b="50000"/>
          <a:stretch/>
        </p:blipFill>
        <p:spPr bwMode="auto">
          <a:xfrm>
            <a:off x="5049131" y="1860801"/>
            <a:ext cx="1437904" cy="14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8E043-3EA4-4B0F-85CC-62663190D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48" y="1850861"/>
            <a:ext cx="1437904" cy="1437904"/>
          </a:xfrm>
          <a:prstGeom prst="rect">
            <a:avLst/>
          </a:prstGeom>
        </p:spPr>
      </p:pic>
      <p:pic>
        <p:nvPicPr>
          <p:cNvPr id="1026" name="Picture 2" descr="Shubendhu Raj">
            <a:extLst>
              <a:ext uri="{FF2B5EF4-FFF2-40B4-BE49-F238E27FC236}">
                <a16:creationId xmlns:a16="http://schemas.microsoft.com/office/drawing/2014/main" id="{C29A7A4B-8C90-4123-BD49-100C7AD59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6" t="14928" r="17131" b="28488"/>
          <a:stretch/>
        </p:blipFill>
        <p:spPr bwMode="auto">
          <a:xfrm>
            <a:off x="7399809" y="1860801"/>
            <a:ext cx="1244043" cy="14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D9E710-B4A2-425D-ADD9-AC445EBAF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50861"/>
            <a:ext cx="1437904" cy="143790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7C416E7-FD29-4E45-A0AA-BA1644C59C1E}"/>
              </a:ext>
            </a:extLst>
          </p:cNvPr>
          <p:cNvSpPr txBox="1">
            <a:spLocks/>
          </p:cNvSpPr>
          <p:nvPr/>
        </p:nvSpPr>
        <p:spPr>
          <a:xfrm>
            <a:off x="2626511" y="3370873"/>
            <a:ext cx="1606777" cy="7824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134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104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9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dirty="0">
                <a:solidFill>
                  <a:srgbClr val="FFE600"/>
                </a:solidFill>
              </a:rPr>
              <a:t>Souvik Majumder</a:t>
            </a:r>
          </a:p>
          <a:p>
            <a:pPr algn="ctr"/>
            <a:r>
              <a:rPr lang="en-IN" sz="1400" dirty="0"/>
              <a:t>Consultant</a:t>
            </a:r>
          </a:p>
          <a:p>
            <a:pPr algn="ctr"/>
            <a:r>
              <a:rPr lang="en-IN" sz="1400" dirty="0"/>
              <a:t>EY GDS Consulting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8A87A2C-C8B1-46BA-879B-6457E43FB181}"/>
              </a:ext>
            </a:extLst>
          </p:cNvPr>
          <p:cNvSpPr txBox="1">
            <a:spLocks/>
          </p:cNvSpPr>
          <p:nvPr/>
        </p:nvSpPr>
        <p:spPr>
          <a:xfrm>
            <a:off x="4964693" y="3370875"/>
            <a:ext cx="1606777" cy="78246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134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104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9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dirty="0">
                <a:solidFill>
                  <a:srgbClr val="FFE600"/>
                </a:solidFill>
              </a:rPr>
              <a:t>Saurabh Gang</a:t>
            </a:r>
          </a:p>
          <a:p>
            <a:pPr algn="ctr"/>
            <a:r>
              <a:rPr lang="en-IN" sz="1400" dirty="0"/>
              <a:t>Consultant</a:t>
            </a:r>
          </a:p>
          <a:p>
            <a:pPr algn="ctr"/>
            <a:r>
              <a:rPr lang="en-IN" sz="1400" dirty="0"/>
              <a:t>EY GDS Consulting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6DBA36-7BA7-4604-A9A5-5CCA0BFF10CA}"/>
              </a:ext>
            </a:extLst>
          </p:cNvPr>
          <p:cNvSpPr txBox="1">
            <a:spLocks/>
          </p:cNvSpPr>
          <p:nvPr/>
        </p:nvSpPr>
        <p:spPr>
          <a:xfrm>
            <a:off x="7245737" y="3370872"/>
            <a:ext cx="1606777" cy="7824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134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11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104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0" indent="0" algn="l" defTabSz="685434" rtl="0" eaLnBrk="1" latinLnBrk="0" hangingPunct="1">
              <a:spcBef>
                <a:spcPts val="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None/>
              <a:defRPr sz="9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1884944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661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378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096" indent="-171359" algn="l" defTabSz="6854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dirty="0">
                <a:solidFill>
                  <a:srgbClr val="FFE600"/>
                </a:solidFill>
              </a:rPr>
              <a:t>Shubendhu Raj</a:t>
            </a:r>
          </a:p>
          <a:p>
            <a:pPr algn="ctr"/>
            <a:r>
              <a:rPr lang="en-IN" sz="1400" dirty="0"/>
              <a:t>Consultant</a:t>
            </a:r>
          </a:p>
          <a:p>
            <a:pPr algn="ctr"/>
            <a:r>
              <a:rPr lang="en-IN" sz="1400" dirty="0"/>
              <a:t>EY GDS Consulting</a:t>
            </a:r>
          </a:p>
        </p:txBody>
      </p:sp>
    </p:spTree>
    <p:extLst>
      <p:ext uri="{BB962C8B-B14F-4D97-AF65-F5344CB8AC3E}">
        <p14:creationId xmlns:p14="http://schemas.microsoft.com/office/powerpoint/2010/main" val="3420155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7">
            <a:extLst>
              <a:ext uri="{FF2B5EF4-FFF2-40B4-BE49-F238E27FC236}">
                <a16:creationId xmlns:a16="http://schemas.microsoft.com/office/drawing/2014/main" id="{4C90BD62-3A3F-4E5A-A574-E203E1FC2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02" y="1476597"/>
            <a:ext cx="4064949" cy="860400"/>
          </a:xfrm>
        </p:spPr>
        <p:txBody>
          <a:bodyPr/>
          <a:lstStyle/>
          <a:p>
            <a:r>
              <a:rPr lang="en-IN" sz="3000" dirty="0">
                <a:solidFill>
                  <a:srgbClr val="2E2E38"/>
                </a:solidFill>
              </a:rPr>
              <a:t>Perform-Action Chatbots</a:t>
            </a:r>
            <a:endParaRPr lang="en-IN" dirty="0"/>
          </a:p>
        </p:txBody>
      </p:sp>
      <p:sp>
        <p:nvSpPr>
          <p:cNvPr id="28" name="Subtitle 8">
            <a:extLst>
              <a:ext uri="{FF2B5EF4-FFF2-40B4-BE49-F238E27FC236}">
                <a16:creationId xmlns:a16="http://schemas.microsoft.com/office/drawing/2014/main" id="{371E02FE-8AB8-4136-A86F-0AE4468B1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02" y="2753604"/>
            <a:ext cx="3492134" cy="760174"/>
          </a:xfrm>
        </p:spPr>
        <p:txBody>
          <a:bodyPr>
            <a:normAutofit/>
          </a:bodyPr>
          <a:lstStyle/>
          <a:p>
            <a:r>
              <a:rPr lang="en-IN" dirty="0"/>
              <a:t>Shubendhu Raj</a:t>
            </a:r>
          </a:p>
          <a:p>
            <a:r>
              <a:rPr lang="en-IN" dirty="0"/>
              <a:t>EY GDS Consulting</a:t>
            </a:r>
          </a:p>
        </p:txBody>
      </p:sp>
    </p:spTree>
    <p:extLst>
      <p:ext uri="{BB962C8B-B14F-4D97-AF65-F5344CB8AC3E}">
        <p14:creationId xmlns:p14="http://schemas.microsoft.com/office/powerpoint/2010/main" val="3477545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Perform-Action Chatbots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C3D5C8-FB2F-4061-A099-EA2C297E7F3F}"/>
              </a:ext>
            </a:extLst>
          </p:cNvPr>
          <p:cNvSpPr txBox="1">
            <a:spLocks/>
          </p:cNvSpPr>
          <p:nvPr/>
        </p:nvSpPr>
        <p:spPr>
          <a:xfrm>
            <a:off x="497952" y="1689532"/>
            <a:ext cx="3863995" cy="672114"/>
          </a:xfrm>
          <a:prstGeom prst="rect">
            <a:avLst/>
          </a:prstGeom>
        </p:spPr>
        <p:txBody>
          <a:bodyPr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FFE600"/>
              </a:buClr>
              <a:buNone/>
            </a:pP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1.</a:t>
            </a:r>
            <a:r>
              <a:rPr lang="en-IN" sz="1400" dirty="0">
                <a:latin typeface="EYInterstate Light" panose="02000506000000020004" pitchFamily="2" charset="0"/>
              </a:rPr>
              <a:t>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Static Chatbot</a:t>
            </a:r>
            <a:r>
              <a:rPr lang="en-IN" sz="1400" dirty="0">
                <a:latin typeface="EYInterstate Light" panose="02000506000000020004" pitchFamily="2" charset="0"/>
              </a:rPr>
              <a:t>: These bots always gives a static reply to a particular query.</a:t>
            </a:r>
            <a:endParaRPr lang="en-IN" sz="1400" b="1" dirty="0">
              <a:latin typeface="EYInterstate" panose="0200050302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11DCBA-E051-457C-B492-DEA5F63D88DC}"/>
              </a:ext>
            </a:extLst>
          </p:cNvPr>
          <p:cNvGrpSpPr/>
          <p:nvPr/>
        </p:nvGrpSpPr>
        <p:grpSpPr>
          <a:xfrm>
            <a:off x="4711024" y="2773402"/>
            <a:ext cx="4010941" cy="3087775"/>
            <a:chOff x="1366888" y="1121789"/>
            <a:chExt cx="6410225" cy="40346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3DEEA8-DB3D-4E8B-8666-F958895312B9}"/>
                </a:ext>
              </a:extLst>
            </p:cNvPr>
            <p:cNvSpPr/>
            <p:nvPr/>
          </p:nvSpPr>
          <p:spPr>
            <a:xfrm>
              <a:off x="1366888" y="4147794"/>
              <a:ext cx="1923068" cy="1008668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68E718-0B26-461F-A0B3-C4A36BCF1031}"/>
                </a:ext>
              </a:extLst>
            </p:cNvPr>
            <p:cNvSpPr/>
            <p:nvPr/>
          </p:nvSpPr>
          <p:spPr>
            <a:xfrm>
              <a:off x="5854045" y="4147794"/>
              <a:ext cx="1923068" cy="1008668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673694-19CA-4448-BE3F-161A078639E8}"/>
                </a:ext>
              </a:extLst>
            </p:cNvPr>
            <p:cNvSpPr/>
            <p:nvPr/>
          </p:nvSpPr>
          <p:spPr>
            <a:xfrm>
              <a:off x="3695307" y="2375554"/>
              <a:ext cx="1923068" cy="1008668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18" descr="See the source image">
              <a:extLst>
                <a:ext uri="{FF2B5EF4-FFF2-40B4-BE49-F238E27FC236}">
                  <a16:creationId xmlns:a16="http://schemas.microsoft.com/office/drawing/2014/main" id="{06F667C6-B297-461A-9F05-6928CF697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978" y="1121789"/>
              <a:ext cx="875725" cy="875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E7B18ED-5ADE-4EB5-A8F5-6BE9C34EBB17}"/>
                </a:ext>
              </a:extLst>
            </p:cNvPr>
            <p:cNvCxnSpPr>
              <a:stCxn id="6" idx="0"/>
              <a:endCxn id="8" idx="1"/>
            </p:cNvCxnSpPr>
            <p:nvPr/>
          </p:nvCxnSpPr>
          <p:spPr>
            <a:xfrm flipV="1">
              <a:off x="2328422" y="2879888"/>
              <a:ext cx="1366885" cy="1267906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CB49D7-6A29-41EF-A81B-F2A949D36904}"/>
                </a:ext>
              </a:extLst>
            </p:cNvPr>
            <p:cNvCxnSpPr>
              <a:stCxn id="8" idx="3"/>
              <a:endCxn id="7" idx="0"/>
            </p:cNvCxnSpPr>
            <p:nvPr/>
          </p:nvCxnSpPr>
          <p:spPr>
            <a:xfrm>
              <a:off x="5618375" y="2879888"/>
              <a:ext cx="1197204" cy="1267906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E43BA8-AFBA-4CD6-8C36-8AF953E85CA5}"/>
                </a:ext>
              </a:extLst>
            </p:cNvPr>
            <p:cNvCxnSpPr/>
            <p:nvPr/>
          </p:nvCxnSpPr>
          <p:spPr>
            <a:xfrm flipH="1" flipV="1">
              <a:off x="5618375" y="2460396"/>
              <a:ext cx="1555423" cy="1687398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C10464-27D0-4845-9C0E-664FD0CD1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0202" y="2526385"/>
              <a:ext cx="1725107" cy="16214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C1DD63-A52F-4937-A22A-6F1B7BCD09D2}"/>
                </a:ext>
              </a:extLst>
            </p:cNvPr>
            <p:cNvSpPr txBox="1"/>
            <p:nvPr/>
          </p:nvSpPr>
          <p:spPr>
            <a:xfrm>
              <a:off x="1527142" y="4345757"/>
              <a:ext cx="1602557" cy="212783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b="1" dirty="0">
                  <a:solidFill>
                    <a:schemeClr val="bg2"/>
                  </a:solidFill>
                </a:rPr>
                <a:t>Bot Engine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DED25E-38B1-4550-BD2A-D3FDFEFE90D6}"/>
                </a:ext>
              </a:extLst>
            </p:cNvPr>
            <p:cNvSpPr txBox="1"/>
            <p:nvPr/>
          </p:nvSpPr>
          <p:spPr>
            <a:xfrm>
              <a:off x="6014302" y="4350470"/>
              <a:ext cx="1602557" cy="212783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b="1" dirty="0">
                  <a:solidFill>
                    <a:schemeClr val="bg2"/>
                  </a:solidFill>
                </a:rPr>
                <a:t>Chat Platform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689902-58B3-4B02-9DFB-5230369D91A2}"/>
                </a:ext>
              </a:extLst>
            </p:cNvPr>
            <p:cNvSpPr txBox="1"/>
            <p:nvPr/>
          </p:nvSpPr>
          <p:spPr>
            <a:xfrm>
              <a:off x="3855562" y="2526385"/>
              <a:ext cx="1602557" cy="385035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b="1" dirty="0">
                  <a:solidFill>
                    <a:schemeClr val="bg2"/>
                  </a:solidFill>
                </a:rPr>
                <a:t>Your own Backend App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5893CE-605D-4A26-89DB-D1ED0284AEA8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>
              <a:off x="4656841" y="1997514"/>
              <a:ext cx="0" cy="378040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E978757-A346-4F88-BFDD-F5B57079855F}"/>
                </a:ext>
              </a:extLst>
            </p:cNvPr>
            <p:cNvSpPr/>
            <p:nvPr/>
          </p:nvSpPr>
          <p:spPr>
            <a:xfrm>
              <a:off x="2211373" y="2915237"/>
              <a:ext cx="356726" cy="344079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200" b="1" dirty="0">
                  <a:solidFill>
                    <a:srgbClr val="FFE600"/>
                  </a:solidFill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2FD737-7376-4099-B397-035FFE88C90C}"/>
                </a:ext>
              </a:extLst>
            </p:cNvPr>
            <p:cNvSpPr/>
            <p:nvPr/>
          </p:nvSpPr>
          <p:spPr>
            <a:xfrm>
              <a:off x="3161288" y="3680647"/>
              <a:ext cx="356726" cy="344079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200" b="1" dirty="0">
                  <a:solidFill>
                    <a:srgbClr val="FFE600"/>
                  </a:solidFill>
                </a:rPr>
                <a:t>3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E79899-3C3E-4DD8-B29D-5CCB3AA14685}"/>
                </a:ext>
              </a:extLst>
            </p:cNvPr>
            <p:cNvSpPr/>
            <p:nvPr/>
          </p:nvSpPr>
          <p:spPr>
            <a:xfrm>
              <a:off x="5634532" y="3680646"/>
              <a:ext cx="356726" cy="344079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200" b="1" dirty="0">
                  <a:solidFill>
                    <a:srgbClr val="FFE600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D52B57B-9051-4DAD-B7BC-D8C907D7D68E}"/>
                </a:ext>
              </a:extLst>
            </p:cNvPr>
            <p:cNvSpPr/>
            <p:nvPr/>
          </p:nvSpPr>
          <p:spPr>
            <a:xfrm>
              <a:off x="6641890" y="2909653"/>
              <a:ext cx="356726" cy="344079"/>
            </a:xfrm>
            <a:prstGeom prst="ellipse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200" b="1" dirty="0">
                  <a:solidFill>
                    <a:srgbClr val="FFE600"/>
                  </a:solidFill>
                </a:rPr>
                <a:t>1</a:t>
              </a:r>
            </a:p>
          </p:txBody>
        </p:sp>
        <p:pic>
          <p:nvPicPr>
            <p:cNvPr id="26" name="Picture 2" descr="See the source image">
              <a:extLst>
                <a:ext uri="{FF2B5EF4-FFF2-40B4-BE49-F238E27FC236}">
                  <a16:creationId xmlns:a16="http://schemas.microsoft.com/office/drawing/2014/main" id="{4F2F3EC9-E427-4E28-9576-98802805F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500" y="2987642"/>
              <a:ext cx="648212" cy="396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See the source image">
              <a:extLst>
                <a:ext uri="{FF2B5EF4-FFF2-40B4-BE49-F238E27FC236}">
                  <a16:creationId xmlns:a16="http://schemas.microsoft.com/office/drawing/2014/main" id="{D27C1B42-2080-43E3-B82D-76069C754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1077" y="3020585"/>
              <a:ext cx="1040911" cy="302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See the source image">
              <a:extLst>
                <a:ext uri="{FF2B5EF4-FFF2-40B4-BE49-F238E27FC236}">
                  <a16:creationId xmlns:a16="http://schemas.microsoft.com/office/drawing/2014/main" id="{E368C821-94B6-46CA-83C9-2412699E8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010" y="4507906"/>
              <a:ext cx="626726" cy="62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See the source image">
              <a:extLst>
                <a:ext uri="{FF2B5EF4-FFF2-40B4-BE49-F238E27FC236}">
                  <a16:creationId xmlns:a16="http://schemas.microsoft.com/office/drawing/2014/main" id="{4D49C39F-BF3E-4EA3-914F-BA2048B9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142" y="4724625"/>
              <a:ext cx="335437" cy="33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DA52C033-9FEB-45A4-914B-7F03D7BE9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072" y="4739327"/>
              <a:ext cx="324045" cy="32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See the source image">
              <a:extLst>
                <a:ext uri="{FF2B5EF4-FFF2-40B4-BE49-F238E27FC236}">
                  <a16:creationId xmlns:a16="http://schemas.microsoft.com/office/drawing/2014/main" id="{3DCDFAAC-2221-4DFE-AFB4-7DBF6DFE9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1992" y="4671559"/>
              <a:ext cx="777712" cy="461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2D2A3F-D626-4667-B964-DCC79AE14DFD}"/>
              </a:ext>
            </a:extLst>
          </p:cNvPr>
          <p:cNvGrpSpPr/>
          <p:nvPr/>
        </p:nvGrpSpPr>
        <p:grpSpPr>
          <a:xfrm>
            <a:off x="4811297" y="1639617"/>
            <a:ext cx="4010941" cy="771944"/>
            <a:chOff x="4711023" y="1173776"/>
            <a:chExt cx="4010941" cy="77194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E63CFC2-16C5-4394-9F13-6523F9F09DC7}"/>
                </a:ext>
              </a:extLst>
            </p:cNvPr>
            <p:cNvSpPr/>
            <p:nvPr/>
          </p:nvSpPr>
          <p:spPr>
            <a:xfrm>
              <a:off x="4711023" y="1173776"/>
              <a:ext cx="1203283" cy="771944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5E85C8E-7B55-4D24-AB4E-908028101E0C}"/>
                </a:ext>
              </a:extLst>
            </p:cNvPr>
            <p:cNvSpPr/>
            <p:nvPr/>
          </p:nvSpPr>
          <p:spPr>
            <a:xfrm>
              <a:off x="7518681" y="1173776"/>
              <a:ext cx="1203283" cy="771944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50CD87-6475-43B6-8DD8-1C1B24F587EE}"/>
                </a:ext>
              </a:extLst>
            </p:cNvPr>
            <p:cNvSpPr txBox="1"/>
            <p:nvPr/>
          </p:nvSpPr>
          <p:spPr>
            <a:xfrm>
              <a:off x="4811296" y="1325279"/>
              <a:ext cx="1002736" cy="162845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b="1" dirty="0">
                  <a:solidFill>
                    <a:schemeClr val="bg2"/>
                  </a:solidFill>
                </a:rPr>
                <a:t>Bot Engine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BA0AFC-E814-4F3E-8E0A-F7464C92FCD9}"/>
                </a:ext>
              </a:extLst>
            </p:cNvPr>
            <p:cNvSpPr txBox="1"/>
            <p:nvPr/>
          </p:nvSpPr>
          <p:spPr>
            <a:xfrm>
              <a:off x="7618956" y="1328886"/>
              <a:ext cx="1002736" cy="162845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200" b="1" dirty="0">
                  <a:solidFill>
                    <a:schemeClr val="bg2"/>
                  </a:solidFill>
                </a:rPr>
                <a:t>Chat Platform</a:t>
              </a:r>
            </a:p>
          </p:txBody>
        </p:sp>
        <p:pic>
          <p:nvPicPr>
            <p:cNvPr id="38" name="Picture 6" descr="See the source image">
              <a:extLst>
                <a:ext uri="{FF2B5EF4-FFF2-40B4-BE49-F238E27FC236}">
                  <a16:creationId xmlns:a16="http://schemas.microsoft.com/office/drawing/2014/main" id="{807C2CA5-AC18-422F-BBA2-433BCD6CC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351" y="1449374"/>
              <a:ext cx="392149" cy="47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See the source image">
              <a:extLst>
                <a:ext uri="{FF2B5EF4-FFF2-40B4-BE49-F238E27FC236}">
                  <a16:creationId xmlns:a16="http://schemas.microsoft.com/office/drawing/2014/main" id="{6F1AA0A8-F343-4DD1-B613-F53AE6636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0436" y="1615231"/>
              <a:ext cx="209886" cy="256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See the source image">
              <a:extLst>
                <a:ext uri="{FF2B5EF4-FFF2-40B4-BE49-F238E27FC236}">
                  <a16:creationId xmlns:a16="http://schemas.microsoft.com/office/drawing/2014/main" id="{5E715876-9A4E-437D-BBED-5C6F50F01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175" y="1626482"/>
              <a:ext cx="202758" cy="25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See the source image">
              <a:extLst>
                <a:ext uri="{FF2B5EF4-FFF2-40B4-BE49-F238E27FC236}">
                  <a16:creationId xmlns:a16="http://schemas.microsoft.com/office/drawing/2014/main" id="{076ADFD2-85BA-4E09-9271-8152221BA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4392" y="1574619"/>
              <a:ext cx="486622" cy="3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3E698B3-A621-4936-B5FC-229A9354616E}"/>
                </a:ext>
              </a:extLst>
            </p:cNvPr>
            <p:cNvCxnSpPr>
              <a:cxnSpLocks/>
              <a:stCxn id="34" idx="3"/>
              <a:endCxn id="35" idx="1"/>
            </p:cNvCxnSpPr>
            <p:nvPr/>
          </p:nvCxnSpPr>
          <p:spPr>
            <a:xfrm>
              <a:off x="5914306" y="1559748"/>
              <a:ext cx="1604375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0E8CD5A-1FA7-4598-B4CE-54CA7BCEA2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4307" y="1712148"/>
              <a:ext cx="1604375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69C8-08E5-49BE-89DF-9C44B7CD2EEE}"/>
              </a:ext>
            </a:extLst>
          </p:cNvPr>
          <p:cNvSpPr/>
          <p:nvPr/>
        </p:nvSpPr>
        <p:spPr>
          <a:xfrm>
            <a:off x="457200" y="1037547"/>
            <a:ext cx="82647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E600"/>
              </a:buClr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There are two types of Perform Action Bot in SAP Conversational AI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7182387-498C-44DB-90A5-E63A45196329}"/>
              </a:ext>
            </a:extLst>
          </p:cNvPr>
          <p:cNvSpPr/>
          <p:nvPr/>
        </p:nvSpPr>
        <p:spPr>
          <a:xfrm>
            <a:off x="497952" y="3689637"/>
            <a:ext cx="38639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FFE600"/>
              </a:buClr>
            </a:pP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2.</a:t>
            </a:r>
            <a:r>
              <a:rPr lang="en-IN" sz="1400" dirty="0">
                <a:latin typeface="EYInterstate Light" panose="02000506000000020004" pitchFamily="2" charset="0"/>
              </a:rPr>
              <a:t>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Transactional Chatbot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: These bots are connected using web hook call to backend. There replies are based on the data coming from the backend.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41A939C-7973-43A1-B5C8-1A4CC135AB30}"/>
              </a:ext>
            </a:extLst>
          </p:cNvPr>
          <p:cNvCxnSpPr/>
          <p:nvPr/>
        </p:nvCxnSpPr>
        <p:spPr>
          <a:xfrm>
            <a:off x="4572000" y="1465870"/>
            <a:ext cx="0" cy="5058604"/>
          </a:xfrm>
          <a:prstGeom prst="line">
            <a:avLst/>
          </a:prstGeom>
          <a:ln w="28575">
            <a:solidFill>
              <a:srgbClr val="FFE6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26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What are Intents ?</a:t>
            </a:r>
          </a:p>
        </p:txBody>
      </p:sp>
    </p:spTree>
    <p:extLst>
      <p:ext uri="{BB962C8B-B14F-4D97-AF65-F5344CB8AC3E}">
        <p14:creationId xmlns:p14="http://schemas.microsoft.com/office/powerpoint/2010/main" val="1318919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Intents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69C8-08E5-49BE-89DF-9C44B7CD2EEE}"/>
              </a:ext>
            </a:extLst>
          </p:cNvPr>
          <p:cNvSpPr/>
          <p:nvPr/>
        </p:nvSpPr>
        <p:spPr>
          <a:xfrm>
            <a:off x="457200" y="1037547"/>
            <a:ext cx="82647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An intent is a set of expressions that mean the same thing, but are constructed in different ways. </a:t>
            </a:r>
            <a:b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</a:b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Intents are central to your bot’s understanding. Each one of your intents represents an idea that your bot is able to understand. </a:t>
            </a:r>
            <a:b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</a:b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You can add as many intents to your bot as you wish.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6E044C-97D7-4965-97AF-6A81ABF7C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7" t="11936" r="11921" b="9679"/>
          <a:stretch/>
        </p:blipFill>
        <p:spPr bwMode="auto">
          <a:xfrm>
            <a:off x="1341782" y="3176518"/>
            <a:ext cx="3568147" cy="251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16EAB2-1632-4A62-ADCA-BB0ACBEF8D77}"/>
              </a:ext>
            </a:extLst>
          </p:cNvPr>
          <p:cNvSpPr/>
          <p:nvPr/>
        </p:nvSpPr>
        <p:spPr>
          <a:xfrm>
            <a:off x="5285321" y="2822713"/>
            <a:ext cx="1530626" cy="337930"/>
          </a:xfrm>
          <a:prstGeom prst="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Expression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2FA4A-8702-4B0C-AB84-884E77C76B87}"/>
              </a:ext>
            </a:extLst>
          </p:cNvPr>
          <p:cNvSpPr/>
          <p:nvPr/>
        </p:nvSpPr>
        <p:spPr>
          <a:xfrm>
            <a:off x="5285321" y="3359428"/>
            <a:ext cx="1530626" cy="337930"/>
          </a:xfrm>
          <a:prstGeom prst="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Expression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CC8DE-DD61-4BB5-A406-9BB1B1B65E28}"/>
              </a:ext>
            </a:extLst>
          </p:cNvPr>
          <p:cNvSpPr/>
          <p:nvPr/>
        </p:nvSpPr>
        <p:spPr>
          <a:xfrm>
            <a:off x="5285321" y="3839287"/>
            <a:ext cx="1530626" cy="337930"/>
          </a:xfrm>
          <a:prstGeom prst="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Expression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6635F-E635-4632-BCC6-0F3101D976F2}"/>
              </a:ext>
            </a:extLst>
          </p:cNvPr>
          <p:cNvSpPr/>
          <p:nvPr/>
        </p:nvSpPr>
        <p:spPr>
          <a:xfrm>
            <a:off x="7191339" y="3359428"/>
            <a:ext cx="1530626" cy="337930"/>
          </a:xfrm>
          <a:prstGeom prst="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Intent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9151F-A24F-4664-A921-7A8597BF2B74}"/>
              </a:ext>
            </a:extLst>
          </p:cNvPr>
          <p:cNvSpPr/>
          <p:nvPr/>
        </p:nvSpPr>
        <p:spPr>
          <a:xfrm>
            <a:off x="5285321" y="4803879"/>
            <a:ext cx="1530626" cy="337930"/>
          </a:xfrm>
          <a:prstGeom prst="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Expression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95C665-72EA-460F-B5E8-5459D8353FB1}"/>
              </a:ext>
            </a:extLst>
          </p:cNvPr>
          <p:cNvSpPr/>
          <p:nvPr/>
        </p:nvSpPr>
        <p:spPr>
          <a:xfrm>
            <a:off x="5285321" y="5340594"/>
            <a:ext cx="1530626" cy="337930"/>
          </a:xfrm>
          <a:prstGeom prst="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Expression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6F667B-10F2-4EB9-842F-82A58BD1CF69}"/>
              </a:ext>
            </a:extLst>
          </p:cNvPr>
          <p:cNvSpPr/>
          <p:nvPr/>
        </p:nvSpPr>
        <p:spPr>
          <a:xfrm>
            <a:off x="5285321" y="5820453"/>
            <a:ext cx="1530626" cy="337930"/>
          </a:xfrm>
          <a:prstGeom prst="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Expression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DDEAB5-E0B3-495F-B78F-D9F35AD41CDC}"/>
              </a:ext>
            </a:extLst>
          </p:cNvPr>
          <p:cNvSpPr/>
          <p:nvPr/>
        </p:nvSpPr>
        <p:spPr>
          <a:xfrm>
            <a:off x="7191339" y="5340594"/>
            <a:ext cx="1530626" cy="337930"/>
          </a:xfrm>
          <a:prstGeom prst="rect">
            <a:avLst/>
          </a:prstGeom>
          <a:solidFill>
            <a:srgbClr val="FFE600"/>
          </a:solidFill>
          <a:ln w="9525">
            <a:solidFill>
              <a:srgbClr val="FF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Intent 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1A1AC2-E6FF-47FB-92E9-179061AFF10A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6815947" y="2991678"/>
            <a:ext cx="375392" cy="536715"/>
          </a:xfrm>
          <a:prstGeom prst="straightConnector1">
            <a:avLst/>
          </a:prstGeom>
          <a:ln w="95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D8BB6B-5B3B-4ED4-B115-E0F89B2D6EE7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815947" y="3528393"/>
            <a:ext cx="375392" cy="0"/>
          </a:xfrm>
          <a:prstGeom prst="straightConnector1">
            <a:avLst/>
          </a:prstGeom>
          <a:ln w="95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3A5463-D653-4AA0-9565-35846686F497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815947" y="3528393"/>
            <a:ext cx="375392" cy="479859"/>
          </a:xfrm>
          <a:prstGeom prst="straightConnector1">
            <a:avLst/>
          </a:prstGeom>
          <a:ln w="95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E83B19-6124-46DC-A6F9-28C199D356E7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6815947" y="4972844"/>
            <a:ext cx="375392" cy="536715"/>
          </a:xfrm>
          <a:prstGeom prst="straightConnector1">
            <a:avLst/>
          </a:prstGeom>
          <a:ln w="95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A0AD0A-0061-4B5D-B720-9117DEDE3692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6815947" y="5509559"/>
            <a:ext cx="375392" cy="0"/>
          </a:xfrm>
          <a:prstGeom prst="straightConnector1">
            <a:avLst/>
          </a:prstGeom>
          <a:ln w="95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284CD2-2C6E-4A9E-A599-6524F5CEB54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815947" y="5509559"/>
            <a:ext cx="375392" cy="479859"/>
          </a:xfrm>
          <a:prstGeom prst="straightConnector1">
            <a:avLst/>
          </a:prstGeom>
          <a:ln w="952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72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What are Entities ?</a:t>
            </a:r>
          </a:p>
        </p:txBody>
      </p:sp>
    </p:spTree>
    <p:extLst>
      <p:ext uri="{BB962C8B-B14F-4D97-AF65-F5344CB8AC3E}">
        <p14:creationId xmlns:p14="http://schemas.microsoft.com/office/powerpoint/2010/main" val="661193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Entities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69C8-08E5-49BE-89DF-9C44B7CD2EEE}"/>
              </a:ext>
            </a:extLst>
          </p:cNvPr>
          <p:cNvSpPr/>
          <p:nvPr/>
        </p:nvSpPr>
        <p:spPr>
          <a:xfrm>
            <a:off x="457200" y="1037547"/>
            <a:ext cx="82647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An entity is a keyword that is extracted from an expression. </a:t>
            </a:r>
            <a:b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</a:b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We automatically detect 28 different entities (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Gold entities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) such as </a:t>
            </a:r>
            <a:r>
              <a:rPr lang="en-IN" sz="1400" b="1" i="1" dirty="0">
                <a:solidFill>
                  <a:schemeClr val="bg1"/>
                </a:solidFill>
                <a:latin typeface="EYInterstate Light" panose="02000506000000020004" pitchFamily="2" charset="0"/>
              </a:rPr>
              <a:t>Datetime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, </a:t>
            </a:r>
            <a:r>
              <a:rPr lang="en-IN" sz="1400" b="1" i="1" dirty="0">
                <a:solidFill>
                  <a:schemeClr val="bg1"/>
                </a:solidFill>
                <a:latin typeface="EYInterstate Light" panose="02000506000000020004" pitchFamily="2" charset="0"/>
              </a:rPr>
              <a:t>Location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, </a:t>
            </a:r>
            <a:r>
              <a:rPr lang="en-IN" sz="1400" b="1" i="1" dirty="0">
                <a:solidFill>
                  <a:schemeClr val="bg1"/>
                </a:solidFill>
                <a:latin typeface="EYInterstate Light" panose="02000506000000020004" pitchFamily="2" charset="0"/>
              </a:rPr>
              <a:t>Person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, and so on. 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>
              <a:buClr>
                <a:srgbClr val="FFE600"/>
              </a:buClr>
            </a:pPr>
            <a:b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</a:b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B3EFDF-3B97-4401-8041-130ABA18B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5925"/>
              </p:ext>
            </p:extLst>
          </p:nvPr>
        </p:nvGraphicFramePr>
        <p:xfrm>
          <a:off x="693443" y="2828368"/>
          <a:ext cx="7792278" cy="1485265"/>
        </p:xfrm>
        <a:graphic>
          <a:graphicData uri="http://schemas.openxmlformats.org/drawingml/2006/table">
            <a:tbl>
              <a:tblPr/>
              <a:tblGrid>
                <a:gridCol w="1298713">
                  <a:extLst>
                    <a:ext uri="{9D8B030D-6E8A-4147-A177-3AD203B41FA5}">
                      <a16:colId xmlns:a16="http://schemas.microsoft.com/office/drawing/2014/main" val="2862468292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3207202096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427652977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508277312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354591111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3414303802"/>
                    </a:ext>
                  </a:extLst>
                </a:gridCol>
              </a:tblGrid>
              <a:tr h="224921"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cardinal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email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language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number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percent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temperature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661815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color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emoji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location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ordinal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person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url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67496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datetime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ip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mass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organization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set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volume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055820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distance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interval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money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phone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sort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 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484590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duration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job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nationality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pronoun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speed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 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174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318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Entities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69C8-08E5-49BE-89DF-9C44B7CD2EEE}"/>
              </a:ext>
            </a:extLst>
          </p:cNvPr>
          <p:cNvSpPr/>
          <p:nvPr/>
        </p:nvSpPr>
        <p:spPr>
          <a:xfrm>
            <a:off x="457200" y="1037547"/>
            <a:ext cx="82647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We can also tag our own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Custom entities 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to detect keywords depending on our bot’s context: for example, </a:t>
            </a:r>
            <a:r>
              <a:rPr lang="en-IN" sz="1400" b="1" i="1" dirty="0">
                <a:solidFill>
                  <a:schemeClr val="bg1"/>
                </a:solidFill>
                <a:latin typeface="EYInterstate Light" panose="02000506000000020004" pitchFamily="2" charset="0"/>
              </a:rPr>
              <a:t>subway stations 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if you’re building a transport assistant.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CFA75C-BD88-46A3-A1A5-2B384657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99" y="1732781"/>
            <a:ext cx="5461202" cy="44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9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What are Skills ?</a:t>
            </a:r>
          </a:p>
        </p:txBody>
      </p:sp>
    </p:spTree>
    <p:extLst>
      <p:ext uri="{BB962C8B-B14F-4D97-AF65-F5344CB8AC3E}">
        <p14:creationId xmlns:p14="http://schemas.microsoft.com/office/powerpoint/2010/main" val="2084347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Skills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69C8-08E5-49BE-89DF-9C44B7CD2EEE}"/>
              </a:ext>
            </a:extLst>
          </p:cNvPr>
          <p:cNvSpPr/>
          <p:nvPr/>
        </p:nvSpPr>
        <p:spPr>
          <a:xfrm>
            <a:off x="457200" y="1037547"/>
            <a:ext cx="8264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A skill is a block of conversation that has a clear purpose and that your bot can execute to achieve a goal. 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It can be as simple as the ability to greet someone, but it can also be more complex, like giving movie suggestions based on information provided by the user.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You can add a skill to your bot on the </a:t>
            </a:r>
            <a:r>
              <a:rPr lang="en-IN" sz="1400" b="1" dirty="0">
                <a:solidFill>
                  <a:schemeClr val="bg1"/>
                </a:solidFill>
                <a:latin typeface="EYInterstate Light" panose="02000506000000020004" pitchFamily="2" charset="0"/>
              </a:rPr>
              <a:t>Build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 tab by clicking </a:t>
            </a:r>
            <a:r>
              <a:rPr lang="en-IN" sz="1400" b="1" dirty="0">
                <a:solidFill>
                  <a:schemeClr val="bg1"/>
                </a:solidFill>
                <a:latin typeface="EYInterstate Light" panose="02000506000000020004" pitchFamily="2" charset="0"/>
              </a:rPr>
              <a:t>Add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 skill in the command panel on the left. You can add as many skills to your bot as you wish.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895E02B-5AA6-48D5-91BE-3662C21AC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65" y="3231611"/>
            <a:ext cx="6977270" cy="241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691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Types of Skills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31BEF3-0AF3-40F3-864E-65B3CB975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860260"/>
              </p:ext>
            </p:extLst>
          </p:nvPr>
        </p:nvGraphicFramePr>
        <p:xfrm>
          <a:off x="2067339" y="1304163"/>
          <a:ext cx="5537518" cy="2124837"/>
        </p:xfrm>
        <a:graphic>
          <a:graphicData uri="http://schemas.openxmlformats.org/drawingml/2006/table">
            <a:tbl>
              <a:tblPr/>
              <a:tblGrid>
                <a:gridCol w="1422718">
                  <a:extLst>
                    <a:ext uri="{9D8B030D-6E8A-4147-A177-3AD203B41FA5}">
                      <a16:colId xmlns:a16="http://schemas.microsoft.com/office/drawing/2014/main" val="266659505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1302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Skill type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364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Fallback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Skill that is triggered if no other skill is triggered. Your bot can only have one fallback skill. So when you add a skill to your bot, the skill type Fallback is offered only if your bot doesn't already have a fallback skill.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708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Disambiguation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Skill that is triggered during a conversation in case multiple skills are resolved. If the disambiguation skill is deactivated the fallback skill is triggered.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570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67FF42-D58D-41BB-879F-9B718473C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16158"/>
              </p:ext>
            </p:extLst>
          </p:nvPr>
        </p:nvGraphicFramePr>
        <p:xfrm>
          <a:off x="2067339" y="3429000"/>
          <a:ext cx="5536096" cy="1005332"/>
        </p:xfrm>
        <a:graphic>
          <a:graphicData uri="http://schemas.openxmlformats.org/drawingml/2006/table">
            <a:tbl>
              <a:tblPr/>
              <a:tblGrid>
                <a:gridCol w="1421296">
                  <a:extLst>
                    <a:ext uri="{9D8B030D-6E8A-4147-A177-3AD203B41FA5}">
                      <a16:colId xmlns:a16="http://schemas.microsoft.com/office/drawing/2014/main" val="384728383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2521367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Business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Skills that are closely linked to the core purpose of your bot.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151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b="1" dirty="0">
                          <a:effectLst/>
                        </a:rPr>
                        <a:t>Floating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Small-talk skills, that is, topics that are not closely related to the core purpose of your bot.</a:t>
                      </a:r>
                    </a:p>
                  </a:txBody>
                  <a:tcPr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0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21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8FA32C-85DB-461D-837B-1468B91F2894}"/>
              </a:ext>
            </a:extLst>
          </p:cNvPr>
          <p:cNvSpPr/>
          <p:nvPr/>
        </p:nvSpPr>
        <p:spPr>
          <a:xfrm>
            <a:off x="0" y="2534478"/>
            <a:ext cx="9144000" cy="1361661"/>
          </a:xfrm>
          <a:prstGeom prst="rect">
            <a:avLst/>
          </a:prstGeom>
          <a:solidFill>
            <a:srgbClr val="FFE6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5834C-B1BC-49B9-8DC9-3B16F8D7A649}"/>
              </a:ext>
            </a:extLst>
          </p:cNvPr>
          <p:cNvSpPr txBox="1"/>
          <p:nvPr/>
        </p:nvSpPr>
        <p:spPr>
          <a:xfrm>
            <a:off x="3289852" y="2971800"/>
            <a:ext cx="2723322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3371530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What are Actions ?</a:t>
            </a:r>
          </a:p>
        </p:txBody>
      </p:sp>
    </p:spTree>
    <p:extLst>
      <p:ext uri="{BB962C8B-B14F-4D97-AF65-F5344CB8AC3E}">
        <p14:creationId xmlns:p14="http://schemas.microsoft.com/office/powerpoint/2010/main" val="548180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Actions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69C8-08E5-49BE-89DF-9C44B7CD2EEE}"/>
              </a:ext>
            </a:extLst>
          </p:cNvPr>
          <p:cNvSpPr/>
          <p:nvPr/>
        </p:nvSpPr>
        <p:spPr>
          <a:xfrm>
            <a:off x="457200" y="1037547"/>
            <a:ext cx="822959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An action is something that your bot executes at a specific point when executing a skill. To add actions to a skill, open the skill on the Build tab and then go to Actions and click ADD NEW MESSAGE GROUP.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Action Categories:</a:t>
            </a:r>
            <a:b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</a:br>
            <a: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  <a:t>- Go to another skill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>
              <a:buClr>
                <a:srgbClr val="FFE600"/>
              </a:buClr>
            </a:pPr>
            <a: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  <a:t>      - Edit the bot’s memory for the current conversation</a:t>
            </a:r>
          </a:p>
          <a:p>
            <a:pPr>
              <a:buClr>
                <a:srgbClr val="FFE600"/>
              </a:buClr>
            </a:pP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2DB5BED-E408-461C-B23B-DF358864D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" r="44955" b="8687"/>
          <a:stretch/>
        </p:blipFill>
        <p:spPr bwMode="auto">
          <a:xfrm>
            <a:off x="914399" y="3710506"/>
            <a:ext cx="3359567" cy="261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ED8D84F-B319-44F0-93F0-BF553024A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383024"/>
            <a:ext cx="6281530" cy="76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23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Actions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69C8-08E5-49BE-89DF-9C44B7CD2EEE}"/>
              </a:ext>
            </a:extLst>
          </p:cNvPr>
          <p:cNvSpPr/>
          <p:nvPr/>
        </p:nvSpPr>
        <p:spPr>
          <a:xfrm>
            <a:off x="457200" y="1037547"/>
            <a:ext cx="822959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E600"/>
              </a:buClr>
            </a:pPr>
            <a: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  <a:t>- Send message to the user</a:t>
            </a: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  <a:t>- Connect external service</a:t>
            </a: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  <a:t>- Fallback (that is, redirect the conversation to a human agent)</a:t>
            </a: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8DCF4E-1962-49BE-9510-AE564B524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1" y="1371602"/>
            <a:ext cx="5367130" cy="86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2DB5BED-E408-461C-B23B-DF358864D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1" y="2662680"/>
            <a:ext cx="5367131" cy="108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D80BD8-EBBA-4FB7-93AE-1AE717A82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1" b="26058"/>
          <a:stretch/>
        </p:blipFill>
        <p:spPr bwMode="auto">
          <a:xfrm>
            <a:off x="655981" y="4198529"/>
            <a:ext cx="5367131" cy="103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328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Actions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69C8-08E5-49BE-89DF-9C44B7CD2EEE}"/>
              </a:ext>
            </a:extLst>
          </p:cNvPr>
          <p:cNvSpPr/>
          <p:nvPr/>
        </p:nvSpPr>
        <p:spPr>
          <a:xfrm>
            <a:off x="457200" y="1037547"/>
            <a:ext cx="82295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E600"/>
              </a:buClr>
            </a:pPr>
            <a: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  <a:t>- Change Language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>
              <a:buClr>
                <a:srgbClr val="FFE600"/>
              </a:buClr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>
              <a:buClr>
                <a:srgbClr val="FFE600"/>
              </a:buClr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>
              <a:buClr>
                <a:srgbClr val="FFE600"/>
              </a:buClr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>
              <a:buClr>
                <a:srgbClr val="FFE600"/>
              </a:buClr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>
              <a:buClr>
                <a:srgbClr val="FFE600"/>
              </a:buClr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>
              <a:buClr>
                <a:srgbClr val="FFE600"/>
              </a:buClr>
            </a:pP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>
              <a:buClr>
                <a:srgbClr val="FFE600"/>
              </a:buClr>
            </a:pPr>
            <a: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  <a:t>- Reset Conversation</a:t>
            </a: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2DB5BED-E408-461C-B23B-DF358864D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3029312"/>
            <a:ext cx="5522342" cy="28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488AC5B4-9531-4C53-80B1-F8E4DC2C9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5"/>
          <a:stretch/>
        </p:blipFill>
        <p:spPr bwMode="auto">
          <a:xfrm>
            <a:off x="457200" y="1362789"/>
            <a:ext cx="7732643" cy="10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70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Demo: Create a Perform-Action Static Chatbot</a:t>
            </a:r>
          </a:p>
        </p:txBody>
      </p:sp>
    </p:spTree>
    <p:extLst>
      <p:ext uri="{BB962C8B-B14F-4D97-AF65-F5344CB8AC3E}">
        <p14:creationId xmlns:p14="http://schemas.microsoft.com/office/powerpoint/2010/main" val="1066902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7">
            <a:extLst>
              <a:ext uri="{FF2B5EF4-FFF2-40B4-BE49-F238E27FC236}">
                <a16:creationId xmlns:a16="http://schemas.microsoft.com/office/drawing/2014/main" id="{4C90BD62-3A3F-4E5A-A574-E203E1FC2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02" y="1476597"/>
            <a:ext cx="4064949" cy="86040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2E2E38"/>
                </a:solidFill>
              </a:rPr>
              <a:t>Introduction to NodeJS</a:t>
            </a:r>
            <a:endParaRPr lang="en-IN" dirty="0"/>
          </a:p>
        </p:txBody>
      </p:sp>
      <p:sp>
        <p:nvSpPr>
          <p:cNvPr id="28" name="Subtitle 8">
            <a:extLst>
              <a:ext uri="{FF2B5EF4-FFF2-40B4-BE49-F238E27FC236}">
                <a16:creationId xmlns:a16="http://schemas.microsoft.com/office/drawing/2014/main" id="{371E02FE-8AB8-4136-A86F-0AE4468B1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02" y="2753604"/>
            <a:ext cx="3492134" cy="760174"/>
          </a:xfrm>
        </p:spPr>
        <p:txBody>
          <a:bodyPr>
            <a:normAutofit/>
          </a:bodyPr>
          <a:lstStyle/>
          <a:p>
            <a:r>
              <a:rPr lang="en-IN" dirty="0"/>
              <a:t>Souvik Majumder</a:t>
            </a:r>
          </a:p>
          <a:p>
            <a:r>
              <a:rPr lang="en-IN" dirty="0"/>
              <a:t>EY GDS Consulting</a:t>
            </a:r>
          </a:p>
        </p:txBody>
      </p:sp>
    </p:spTree>
    <p:extLst>
      <p:ext uri="{BB962C8B-B14F-4D97-AF65-F5344CB8AC3E}">
        <p14:creationId xmlns:p14="http://schemas.microsoft.com/office/powerpoint/2010/main" val="1507671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Node JS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FE69C8-08E5-49BE-89DF-9C44B7CD2EEE}"/>
              </a:ext>
            </a:extLst>
          </p:cNvPr>
          <p:cNvSpPr/>
          <p:nvPr/>
        </p:nvSpPr>
        <p:spPr>
          <a:xfrm>
            <a:off x="457200" y="1203100"/>
            <a:ext cx="47111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Node.js is an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open-source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,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cross-platform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,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back-end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, JavaScript runtime environment that executes JavaScript code outside a web browser. 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Node.js lets developers use JavaScript to write command line tools and for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server-side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 scripting and running scripts server-side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Single-threaded, non-blocking, asynchronously programming, which is very memory efficient.</a:t>
            </a:r>
            <a:b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</a:b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D522D824-0E80-4BA0-ADC5-1F2CC5851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41" y="3619233"/>
            <a:ext cx="1593266" cy="9747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316" name="Picture 4" descr="See the source image">
            <a:extLst>
              <a:ext uri="{FF2B5EF4-FFF2-40B4-BE49-F238E27FC236}">
                <a16:creationId xmlns:a16="http://schemas.microsoft.com/office/drawing/2014/main" id="{C2EB635B-1AE4-4832-B87B-977B8BF5C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r="15752"/>
          <a:stretch/>
        </p:blipFill>
        <p:spPr bwMode="auto">
          <a:xfrm>
            <a:off x="5609138" y="1203100"/>
            <a:ext cx="2872409" cy="3390900"/>
          </a:xfrm>
          <a:prstGeom prst="rect">
            <a:avLst/>
          </a:prstGeom>
          <a:noFill/>
          <a:ln>
            <a:solidFill>
              <a:srgbClr val="FFE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C8B58-25B0-429B-A1D1-7ACAE52AB504}"/>
              </a:ext>
            </a:extLst>
          </p:cNvPr>
          <p:cNvSpPr txBox="1"/>
          <p:nvPr/>
        </p:nvSpPr>
        <p:spPr>
          <a:xfrm>
            <a:off x="5893904" y="4742530"/>
            <a:ext cx="2286000" cy="42780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200" b="1" dirty="0">
                <a:solidFill>
                  <a:srgbClr val="FFE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Ryan Dahl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 of Node.js</a:t>
            </a:r>
          </a:p>
        </p:txBody>
      </p:sp>
    </p:spTree>
    <p:extLst>
      <p:ext uri="{BB962C8B-B14F-4D97-AF65-F5344CB8AC3E}">
        <p14:creationId xmlns:p14="http://schemas.microsoft.com/office/powerpoint/2010/main" val="3405105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Node.js Installation</a:t>
            </a:r>
          </a:p>
        </p:txBody>
      </p:sp>
    </p:spTree>
    <p:extLst>
      <p:ext uri="{BB962C8B-B14F-4D97-AF65-F5344CB8AC3E}">
        <p14:creationId xmlns:p14="http://schemas.microsoft.com/office/powerpoint/2010/main" val="548648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Installing Node JS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5053F-5BEA-44DD-90B7-F7C9E17C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17" y="1816337"/>
            <a:ext cx="5655366" cy="3225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EA454-4FDE-4189-93A5-774F0E8322DE}"/>
              </a:ext>
            </a:extLst>
          </p:cNvPr>
          <p:cNvSpPr/>
          <p:nvPr/>
        </p:nvSpPr>
        <p:spPr>
          <a:xfrm>
            <a:off x="457200" y="1203100"/>
            <a:ext cx="7841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Download Node.js from the official website </a:t>
            </a:r>
            <a: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https://nodejs.org/en/download/</a:t>
            </a:r>
            <a:r>
              <a:rPr lang="en-IN" sz="1400" dirty="0">
                <a:solidFill>
                  <a:srgbClr val="FFE600"/>
                </a:solidFill>
                <a:latin typeface="EYInterstate Light" panose="02000506000000020004" pitchFamily="2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3AE82-0FBA-4516-9C76-7EB9A3D7B338}"/>
              </a:ext>
            </a:extLst>
          </p:cNvPr>
          <p:cNvSpPr/>
          <p:nvPr/>
        </p:nvSpPr>
        <p:spPr>
          <a:xfrm>
            <a:off x="457200" y="5347123"/>
            <a:ext cx="7841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Verify your Node.js installing by running the following command in Command Prompt</a:t>
            </a:r>
            <a:endParaRPr lang="en-IN" sz="1400" dirty="0">
              <a:solidFill>
                <a:srgbClr val="FFE600"/>
              </a:solidFill>
              <a:latin typeface="EYInterstate Light" panose="02000506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BB9E7-05C7-45EB-886E-62D6BA38C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87" y="5723063"/>
            <a:ext cx="16002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25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Node.js NPM</a:t>
            </a:r>
          </a:p>
        </p:txBody>
      </p:sp>
    </p:spTree>
    <p:extLst>
      <p:ext uri="{BB962C8B-B14F-4D97-AF65-F5344CB8AC3E}">
        <p14:creationId xmlns:p14="http://schemas.microsoft.com/office/powerpoint/2010/main" val="171909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7">
            <a:extLst>
              <a:ext uri="{FF2B5EF4-FFF2-40B4-BE49-F238E27FC236}">
                <a16:creationId xmlns:a16="http://schemas.microsoft.com/office/drawing/2014/main" id="{4C90BD62-3A3F-4E5A-A574-E203E1FC2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02" y="1476597"/>
            <a:ext cx="4064949" cy="860400"/>
          </a:xfrm>
        </p:spPr>
        <p:txBody>
          <a:bodyPr>
            <a:normAutofit fontScale="90000"/>
          </a:bodyPr>
          <a:lstStyle/>
          <a:p>
            <a:r>
              <a:rPr lang="en-IN" sz="3000" dirty="0">
                <a:solidFill>
                  <a:srgbClr val="2E2E38"/>
                </a:solidFill>
              </a:rPr>
              <a:t>Introduction to Chatbots and Natural Language Processing</a:t>
            </a:r>
            <a:endParaRPr lang="en-IN" dirty="0"/>
          </a:p>
        </p:txBody>
      </p:sp>
      <p:sp>
        <p:nvSpPr>
          <p:cNvPr id="28" name="Subtitle 8">
            <a:extLst>
              <a:ext uri="{FF2B5EF4-FFF2-40B4-BE49-F238E27FC236}">
                <a16:creationId xmlns:a16="http://schemas.microsoft.com/office/drawing/2014/main" id="{371E02FE-8AB8-4136-A86F-0AE4468B1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02" y="2753604"/>
            <a:ext cx="3492134" cy="760174"/>
          </a:xfrm>
        </p:spPr>
        <p:txBody>
          <a:bodyPr>
            <a:normAutofit/>
          </a:bodyPr>
          <a:lstStyle/>
          <a:p>
            <a:r>
              <a:rPr lang="en-IN" dirty="0"/>
              <a:t>Souvik Majumder</a:t>
            </a:r>
          </a:p>
          <a:p>
            <a:r>
              <a:rPr lang="en-IN" dirty="0"/>
              <a:t>EY GDS Consulting</a:t>
            </a:r>
          </a:p>
        </p:txBody>
      </p:sp>
    </p:spTree>
    <p:extLst>
      <p:ext uri="{BB962C8B-B14F-4D97-AF65-F5344CB8AC3E}">
        <p14:creationId xmlns:p14="http://schemas.microsoft.com/office/powerpoint/2010/main" val="1044635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Configuring Node JS SDK for SAP Conversational AI</a:t>
            </a:r>
          </a:p>
        </p:txBody>
      </p:sp>
    </p:spTree>
    <p:extLst>
      <p:ext uri="{BB962C8B-B14F-4D97-AF65-F5344CB8AC3E}">
        <p14:creationId xmlns:p14="http://schemas.microsoft.com/office/powerpoint/2010/main" val="2244751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Configuring Node JS SDK for SAP Conversational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EA454-4FDE-4189-93A5-774F0E8322DE}"/>
              </a:ext>
            </a:extLst>
          </p:cNvPr>
          <p:cNvSpPr/>
          <p:nvPr/>
        </p:nvSpPr>
        <p:spPr>
          <a:xfrm>
            <a:off x="457200" y="1203100"/>
            <a:ext cx="78419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Navigate to the desired location in the system and Clone the Node JS Reusable code template from the GIT Repository, by executing the command below through Command Prompt.</a:t>
            </a:r>
            <a:b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</a:br>
            <a:b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</a:b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git clone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https://github.com/E-equals-mcsquare/SAP-CAI-Node-SDK.git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 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endParaRPr lang="en-IN" sz="1400" b="1" dirty="0">
              <a:solidFill>
                <a:srgbClr val="FFE600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Navigate inside the SAP-CAI-Node-SDK directory.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Run the command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npm install </a:t>
            </a: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to install all the necessary npm modules.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endParaRPr lang="en-IN" sz="1400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Open Visual Studio Code or any editor of your choice.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§"/>
            </a:pPr>
            <a:endParaRPr lang="en-IN" sz="1400" b="1" dirty="0">
              <a:solidFill>
                <a:srgbClr val="FFE600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69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What is NGROK ?</a:t>
            </a:r>
          </a:p>
        </p:txBody>
      </p:sp>
    </p:spTree>
    <p:extLst>
      <p:ext uri="{BB962C8B-B14F-4D97-AF65-F5344CB8AC3E}">
        <p14:creationId xmlns:p14="http://schemas.microsoft.com/office/powerpoint/2010/main" val="1124051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8F6D8-0CE6-4163-A9A8-1617C323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73"/>
            <a:ext cx="8229600" cy="594360"/>
          </a:xfrm>
        </p:spPr>
        <p:txBody>
          <a:bodyPr/>
          <a:lstStyle/>
          <a:p>
            <a:r>
              <a:rPr lang="en-IN" dirty="0"/>
              <a:t>What is NGROK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EA454-4FDE-4189-93A5-774F0E8322DE}"/>
              </a:ext>
            </a:extLst>
          </p:cNvPr>
          <p:cNvSpPr/>
          <p:nvPr/>
        </p:nvSpPr>
        <p:spPr>
          <a:xfrm>
            <a:off x="457200" y="1203100"/>
            <a:ext cx="822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Ngrok exposes local servers behind NATs and firewalls to the public internet over secure tunnels.</a:t>
            </a: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endParaRPr lang="en-IN" sz="1400" b="1" dirty="0">
              <a:solidFill>
                <a:schemeClr val="bg1"/>
              </a:solidFill>
              <a:latin typeface="EYInterstate Light" panose="02000506000000020004" pitchFamily="2" charset="0"/>
            </a:endParaRPr>
          </a:p>
          <a:p>
            <a:pPr marL="285750" indent="-285750">
              <a:buClr>
                <a:srgbClr val="FFE60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EYInterstate Light" panose="02000506000000020004" pitchFamily="2" charset="0"/>
              </a:rPr>
              <a:t>To download ngrok, go the link 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https://ngrok.com/download</a:t>
            </a:r>
            <a:r>
              <a:rPr lang="en-IN" sz="14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3A7AE4-BE5F-4333-BE54-6A506AB003D8}"/>
              </a:ext>
            </a:extLst>
          </p:cNvPr>
          <p:cNvGrpSpPr/>
          <p:nvPr/>
        </p:nvGrpSpPr>
        <p:grpSpPr>
          <a:xfrm>
            <a:off x="1470991" y="2489752"/>
            <a:ext cx="6202018" cy="3508512"/>
            <a:chOff x="2285998" y="2613991"/>
            <a:chExt cx="6202018" cy="35085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E7EDE6-7378-4977-95BF-24320070E005}"/>
                </a:ext>
              </a:extLst>
            </p:cNvPr>
            <p:cNvSpPr/>
            <p:nvPr/>
          </p:nvSpPr>
          <p:spPr>
            <a:xfrm>
              <a:off x="2285998" y="2613991"/>
              <a:ext cx="2961861" cy="1630017"/>
            </a:xfrm>
            <a:prstGeom prst="rect">
              <a:avLst/>
            </a:prstGeom>
            <a:solidFill>
              <a:srgbClr val="FFE600"/>
            </a:solidFill>
            <a:ln w="9525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</a:rPr>
                <a:t>Easy HTTPS</a:t>
              </a:r>
              <a:endParaRPr lang="en-IN" sz="1400" dirty="0">
                <a:solidFill>
                  <a:schemeClr val="tx1"/>
                </a:solidFill>
              </a:endParaRPr>
            </a:p>
            <a:p>
              <a:pPr algn="just"/>
              <a:r>
                <a:rPr lang="en-IN" sz="1200" dirty="0">
                  <a:solidFill>
                    <a:schemeClr val="tx1"/>
                  </a:solidFill>
                </a:rPr>
                <a:t>Instantly create a public HTTPS url for a website running locally on your development machine. ngrok offloads TLS so you don't have to worry about your configuration.</a:t>
              </a:r>
            </a:p>
            <a:p>
              <a:pPr algn="ctr"/>
              <a:endParaRPr lang="en-IN" sz="105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D50E92-5B17-498B-A0E6-AAC52C392190}"/>
                </a:ext>
              </a:extLst>
            </p:cNvPr>
            <p:cNvSpPr/>
            <p:nvPr/>
          </p:nvSpPr>
          <p:spPr>
            <a:xfrm>
              <a:off x="5526155" y="4492486"/>
              <a:ext cx="2961861" cy="1630017"/>
            </a:xfrm>
            <a:prstGeom prst="rect">
              <a:avLst/>
            </a:prstGeom>
            <a:solidFill>
              <a:srgbClr val="FFE600"/>
            </a:solidFill>
            <a:ln w="9525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</a:rPr>
                <a:t>Authenticated Access</a:t>
              </a:r>
              <a:endParaRPr lang="en-IN" sz="1400" dirty="0">
                <a:solidFill>
                  <a:schemeClr val="tx1"/>
                </a:solidFill>
              </a:endParaRPr>
            </a:p>
            <a:p>
              <a:pPr algn="just"/>
              <a:r>
                <a:rPr lang="en-IN" sz="1200" dirty="0">
                  <a:solidFill>
                    <a:schemeClr val="tx1"/>
                  </a:solidFill>
                </a:rPr>
                <a:t>Set HTTP auth credentials to protect access to your tunnel and those you share it with. ngrok also supports other authentication methods.  Add OAuth to your endpoints automatically; no code required.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BF8B34-845A-4C8A-9842-1C9EAE6A88ED}"/>
                </a:ext>
              </a:extLst>
            </p:cNvPr>
            <p:cNvSpPr/>
            <p:nvPr/>
          </p:nvSpPr>
          <p:spPr>
            <a:xfrm>
              <a:off x="5526155" y="2613991"/>
              <a:ext cx="2961861" cy="1630017"/>
            </a:xfrm>
            <a:prstGeom prst="rect">
              <a:avLst/>
            </a:prstGeom>
            <a:solidFill>
              <a:srgbClr val="FFE600"/>
            </a:solidFill>
            <a:ln w="9525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</a:rPr>
                <a:t>Fast &amp; Reliable</a:t>
              </a:r>
              <a:endParaRPr lang="en-IN" sz="1400" dirty="0">
                <a:solidFill>
                  <a:schemeClr val="tx1"/>
                </a:solidFill>
              </a:endParaRPr>
            </a:p>
            <a:p>
              <a:pPr algn="just"/>
              <a:r>
                <a:rPr lang="en-IN" sz="1200" dirty="0">
                  <a:solidFill>
                    <a:schemeClr val="tx1"/>
                  </a:solidFill>
                </a:rPr>
                <a:t>ngrok tunnels run using an optimized version of the technology that powers HTTP/2 so that your tunnelled services load fast. ngrok runs in multiple regions and availability zones around the globe, ensuring that your tunnels are always online.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F5F695-3A9B-4444-AD67-9302FC97626E}"/>
                </a:ext>
              </a:extLst>
            </p:cNvPr>
            <p:cNvSpPr/>
            <p:nvPr/>
          </p:nvSpPr>
          <p:spPr>
            <a:xfrm>
              <a:off x="2285998" y="4492486"/>
              <a:ext cx="2961861" cy="1630017"/>
            </a:xfrm>
            <a:prstGeom prst="rect">
              <a:avLst/>
            </a:prstGeom>
            <a:solidFill>
              <a:srgbClr val="FFE600"/>
            </a:solidFill>
            <a:ln w="9525">
              <a:solidFill>
                <a:srgbClr val="FFE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</a:rPr>
                <a:t>Access from Anywhere</a:t>
              </a:r>
            </a:p>
            <a:p>
              <a:pPr algn="just"/>
              <a:r>
                <a:rPr lang="en-IN" sz="1200" dirty="0">
                  <a:solidFill>
                    <a:schemeClr val="tx1"/>
                  </a:solidFill>
                </a:rPr>
                <a:t>Traffic is relayed through to the ngrok process running on your machine and then on to the local address you specified.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315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8FA32C-85DB-461D-837B-1468B91F2894}"/>
              </a:ext>
            </a:extLst>
          </p:cNvPr>
          <p:cNvSpPr/>
          <p:nvPr/>
        </p:nvSpPr>
        <p:spPr>
          <a:xfrm>
            <a:off x="0" y="2534478"/>
            <a:ext cx="9144000" cy="1361661"/>
          </a:xfrm>
          <a:prstGeom prst="rect">
            <a:avLst/>
          </a:prstGeom>
          <a:solidFill>
            <a:srgbClr val="FFE6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5834C-B1BC-49B9-8DC9-3B16F8D7A649}"/>
              </a:ext>
            </a:extLst>
          </p:cNvPr>
          <p:cNvSpPr txBox="1"/>
          <p:nvPr/>
        </p:nvSpPr>
        <p:spPr>
          <a:xfrm>
            <a:off x="3289852" y="2971800"/>
            <a:ext cx="2723322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2264334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8FA32C-85DB-461D-837B-1468B91F2894}"/>
              </a:ext>
            </a:extLst>
          </p:cNvPr>
          <p:cNvSpPr/>
          <p:nvPr/>
        </p:nvSpPr>
        <p:spPr>
          <a:xfrm>
            <a:off x="0" y="2534478"/>
            <a:ext cx="9144000" cy="1361661"/>
          </a:xfrm>
          <a:prstGeom prst="rect">
            <a:avLst/>
          </a:prstGeom>
          <a:solidFill>
            <a:srgbClr val="FFE6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5834C-B1BC-49B9-8DC9-3B16F8D7A649}"/>
              </a:ext>
            </a:extLst>
          </p:cNvPr>
          <p:cNvSpPr txBox="1"/>
          <p:nvPr/>
        </p:nvSpPr>
        <p:spPr>
          <a:xfrm>
            <a:off x="3289852" y="2971800"/>
            <a:ext cx="2723322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328878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Demo: Build a Transactional Chatbot for Products</a:t>
            </a:r>
          </a:p>
        </p:txBody>
      </p:sp>
    </p:spTree>
    <p:extLst>
      <p:ext uri="{BB962C8B-B14F-4D97-AF65-F5344CB8AC3E}">
        <p14:creationId xmlns:p14="http://schemas.microsoft.com/office/powerpoint/2010/main" val="3525409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7">
            <a:extLst>
              <a:ext uri="{FF2B5EF4-FFF2-40B4-BE49-F238E27FC236}">
                <a16:creationId xmlns:a16="http://schemas.microsoft.com/office/drawing/2014/main" id="{4C90BD62-3A3F-4E5A-A574-E203E1FC2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02" y="1476597"/>
            <a:ext cx="4064949" cy="86040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2E2E38"/>
                </a:solidFill>
              </a:rPr>
              <a:t>Integration to External Messaging Channels</a:t>
            </a:r>
            <a:endParaRPr lang="en-IN" dirty="0"/>
          </a:p>
        </p:txBody>
      </p:sp>
      <p:sp>
        <p:nvSpPr>
          <p:cNvPr id="28" name="Subtitle 8">
            <a:extLst>
              <a:ext uri="{FF2B5EF4-FFF2-40B4-BE49-F238E27FC236}">
                <a16:creationId xmlns:a16="http://schemas.microsoft.com/office/drawing/2014/main" id="{371E02FE-8AB8-4136-A86F-0AE4468B1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02" y="2753604"/>
            <a:ext cx="3492134" cy="760174"/>
          </a:xfrm>
        </p:spPr>
        <p:txBody>
          <a:bodyPr>
            <a:normAutofit/>
          </a:bodyPr>
          <a:lstStyle/>
          <a:p>
            <a:r>
              <a:rPr lang="en-IN" dirty="0"/>
              <a:t>Vinay Joshi</a:t>
            </a:r>
          </a:p>
          <a:p>
            <a:r>
              <a:rPr lang="en-IN" dirty="0"/>
              <a:t>EY GDS Consulting</a:t>
            </a:r>
          </a:p>
        </p:txBody>
      </p:sp>
    </p:spTree>
    <p:extLst>
      <p:ext uri="{BB962C8B-B14F-4D97-AF65-F5344CB8AC3E}">
        <p14:creationId xmlns:p14="http://schemas.microsoft.com/office/powerpoint/2010/main" val="1785533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8FA32C-85DB-461D-837B-1468B91F2894}"/>
              </a:ext>
            </a:extLst>
          </p:cNvPr>
          <p:cNvSpPr/>
          <p:nvPr/>
        </p:nvSpPr>
        <p:spPr>
          <a:xfrm>
            <a:off x="0" y="2534478"/>
            <a:ext cx="9144000" cy="1361661"/>
          </a:xfrm>
          <a:prstGeom prst="rect">
            <a:avLst/>
          </a:prstGeom>
          <a:solidFill>
            <a:srgbClr val="FFE6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5834C-B1BC-49B9-8DC9-3B16F8D7A649}"/>
              </a:ext>
            </a:extLst>
          </p:cNvPr>
          <p:cNvSpPr txBox="1"/>
          <p:nvPr/>
        </p:nvSpPr>
        <p:spPr>
          <a:xfrm>
            <a:off x="3289852" y="2971800"/>
            <a:ext cx="2723322" cy="5078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410473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What is Text Mining ?</a:t>
            </a:r>
          </a:p>
        </p:txBody>
      </p:sp>
    </p:spTree>
    <p:extLst>
      <p:ext uri="{BB962C8B-B14F-4D97-AF65-F5344CB8AC3E}">
        <p14:creationId xmlns:p14="http://schemas.microsoft.com/office/powerpoint/2010/main" val="207209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95483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Process of deriving meaningful information from a text for further analysis.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Text Mining usually involves the process of structuring the input text, deriving patterns within the structured data, and finally interpreting and evaluating the output.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02051-A98F-4D10-9EFB-8557A02D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2566545"/>
            <a:ext cx="49053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4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 of Text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210223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With the advancement of technology, most of the data (approx. 85%) is in unstructured textual form.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Better techniques and algorithms are required to extract useful and interesting information from the large amount of generated textual data.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Hence the area of text mining and information extraction came into picture and helps for extracting useful and interesting information.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02051-A98F-4D10-9EFB-8557A02DB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340" y="3113299"/>
            <a:ext cx="4623319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7" y="1799130"/>
            <a:ext cx="3952887" cy="8604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3030641811"/>
      </p:ext>
    </p:extLst>
  </p:cSld>
  <p:clrMapOvr>
    <a:masterClrMapping/>
  </p:clrMapOvr>
</p:sld>
</file>

<file path=ppt/theme/theme1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70D5E770-E04A-461B-8456-F6738B8BE2E4}" vid="{F52AAF16-9B59-4DE1-94DD-2FF8D6A8C858}"/>
    </a:ext>
  </a:extLst>
</a:theme>
</file>

<file path=ppt/theme/theme2.xml><?xml version="1.0" encoding="utf-8"?>
<a:theme xmlns:a="http://schemas.openxmlformats.org/drawingml/2006/main" name="EY light background">
  <a:themeElements>
    <a:clrScheme name="Custom 26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EY dark print">
  <a:themeElements>
    <a:clrScheme name="Custom 2">
      <a:dk1>
        <a:srgbClr val="FFFFFF"/>
      </a:dk1>
      <a:lt1>
        <a:srgbClr val="FFFFFF"/>
      </a:lt1>
      <a:dk2>
        <a:srgbClr val="333333"/>
      </a:dk2>
      <a:lt2>
        <a:srgbClr val="FFE60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BF307ECC57F24D9C418698A9B6B900" ma:contentTypeVersion="13" ma:contentTypeDescription="Create a new document." ma:contentTypeScope="" ma:versionID="0889dc0a0cc4e83a1803b7fdf2039a06">
  <xsd:schema xmlns:xsd="http://www.w3.org/2001/XMLSchema" xmlns:xs="http://www.w3.org/2001/XMLSchema" xmlns:p="http://schemas.microsoft.com/office/2006/metadata/properties" xmlns:ns3="a9053df0-545b-4c32-bdb8-f63aa58ce5d9" xmlns:ns4="b5124a0b-83fd-47e4-a012-ed62c89ab05b" targetNamespace="http://schemas.microsoft.com/office/2006/metadata/properties" ma:root="true" ma:fieldsID="c5b628bbe1f53bcdb49fd65ca72dfafa" ns3:_="" ns4:_="">
    <xsd:import namespace="a9053df0-545b-4c32-bdb8-f63aa58ce5d9"/>
    <xsd:import namespace="b5124a0b-83fd-47e4-a012-ed62c89ab05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053df0-545b-4c32-bdb8-f63aa58ce5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24a0b-83fd-47e4-a012-ed62c89ab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F8BEC9-3373-45E6-B6B8-0F6E1D8F8A9C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b5124a0b-83fd-47e4-a012-ed62c89ab05b"/>
    <ds:schemaRef ds:uri="a9053df0-545b-4c32-bdb8-f63aa58ce5d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8EEFF57-84E2-421C-9496-68E2B6A154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053df0-545b-4c32-bdb8-f63aa58ce5d9"/>
    <ds:schemaRef ds:uri="b5124a0b-83fd-47e4-a012-ed62c89ab0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33F23B-4C3C-40B0-851E-36C3694728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EY regular presentation 2015 v1</Template>
  <TotalTime>0</TotalTime>
  <Words>1937</Words>
  <Application>Microsoft Office PowerPoint</Application>
  <PresentationFormat>On-screen Show (4:3)</PresentationFormat>
  <Paragraphs>356</Paragraphs>
  <Slides>58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EYInterstate</vt:lpstr>
      <vt:lpstr>EYInterstate Light</vt:lpstr>
      <vt:lpstr>Georgia</vt:lpstr>
      <vt:lpstr>Wingdings</vt:lpstr>
      <vt:lpstr>EY dark background</vt:lpstr>
      <vt:lpstr>EY light background</vt:lpstr>
      <vt:lpstr>1_EY dark print</vt:lpstr>
      <vt:lpstr>Building Chatbots using SAP Conversational AI</vt:lpstr>
      <vt:lpstr>PowerPoint Presentation</vt:lpstr>
      <vt:lpstr>Know your Presenters</vt:lpstr>
      <vt:lpstr>PowerPoint Presentation</vt:lpstr>
      <vt:lpstr>Introduction to Chatbots and Natural Language Processing</vt:lpstr>
      <vt:lpstr>What is Text Mining ?</vt:lpstr>
      <vt:lpstr>Text Mining</vt:lpstr>
      <vt:lpstr>Need of Text Mining</vt:lpstr>
      <vt:lpstr>Natural Language Processing (NLP)</vt:lpstr>
      <vt:lpstr>Natural Language Processing</vt:lpstr>
      <vt:lpstr>Applications of NLP</vt:lpstr>
      <vt:lpstr>Basic Structure of an NLP Application</vt:lpstr>
      <vt:lpstr>What are Chatbots ?</vt:lpstr>
      <vt:lpstr>Chatbots</vt:lpstr>
      <vt:lpstr>Chatbots behind the scenes</vt:lpstr>
      <vt:lpstr>What are Bot Engines/ Frameworks ?</vt:lpstr>
      <vt:lpstr>Bot Engines</vt:lpstr>
      <vt:lpstr>SAP Conversational AI</vt:lpstr>
      <vt:lpstr>SAP Conversational AI</vt:lpstr>
      <vt:lpstr>Benefits of SAP Conversational AI</vt:lpstr>
      <vt:lpstr>Types of Chatbots</vt:lpstr>
      <vt:lpstr>Walkthrough: CAI Platform Overview</vt:lpstr>
      <vt:lpstr>Types of Chatbots</vt:lpstr>
      <vt:lpstr>Create an FAQ Chatbot</vt:lpstr>
      <vt:lpstr>Create an FAQ Chatbot</vt:lpstr>
      <vt:lpstr>Bot Visibility</vt:lpstr>
      <vt:lpstr>How to create an FAQ Bot</vt:lpstr>
      <vt:lpstr>PowerPoint Presentation</vt:lpstr>
      <vt:lpstr>PowerPoint Presentation</vt:lpstr>
      <vt:lpstr>Perform-Action Chatbots</vt:lpstr>
      <vt:lpstr>Perform-Action Chatbots</vt:lpstr>
      <vt:lpstr>What are Intents ?</vt:lpstr>
      <vt:lpstr>Intents</vt:lpstr>
      <vt:lpstr>What are Entities ?</vt:lpstr>
      <vt:lpstr>Entities</vt:lpstr>
      <vt:lpstr>Entities</vt:lpstr>
      <vt:lpstr>What are Skills ?</vt:lpstr>
      <vt:lpstr>Skills</vt:lpstr>
      <vt:lpstr>Types of Skills</vt:lpstr>
      <vt:lpstr>What are Actions ?</vt:lpstr>
      <vt:lpstr>Actions</vt:lpstr>
      <vt:lpstr>Actions</vt:lpstr>
      <vt:lpstr>Actions</vt:lpstr>
      <vt:lpstr>Demo: Create a Perform-Action Static Chatbot</vt:lpstr>
      <vt:lpstr>Introduction to NodeJS</vt:lpstr>
      <vt:lpstr>Node JS</vt:lpstr>
      <vt:lpstr>Node.js Installation</vt:lpstr>
      <vt:lpstr>Installing Node JS</vt:lpstr>
      <vt:lpstr>Node.js NPM</vt:lpstr>
      <vt:lpstr>Configuring Node JS SDK for SAP Conversational AI</vt:lpstr>
      <vt:lpstr>Configuring Node JS SDK for SAP Conversational AI</vt:lpstr>
      <vt:lpstr>What is NGROK ?</vt:lpstr>
      <vt:lpstr>What is NGROK ?</vt:lpstr>
      <vt:lpstr>PowerPoint Presentation</vt:lpstr>
      <vt:lpstr>PowerPoint Presentation</vt:lpstr>
      <vt:lpstr>Demo: Build a Transactional Chatbot for Products</vt:lpstr>
      <vt:lpstr>Integration to External Messaging Channels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2016-12-19T11:32:50Z</dcterms:created>
  <dcterms:modified xsi:type="dcterms:W3CDTF">2020-11-08T07:17:44Z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0x0101001BBF307ECC57F24D9C418698A9B6B900</vt:lpwstr>
  </property>
</Properties>
</file>